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 id="2147483659" r:id="rId3"/>
    <p:sldMasterId id="2147483665" r:id="rId4"/>
  </p:sldMasterIdLst>
  <p:notesMasterIdLst>
    <p:notesMasterId r:id="rId47"/>
  </p:notesMasterIdLst>
  <p:sldIdLst>
    <p:sldId id="256" r:id="rId5"/>
    <p:sldId id="258" r:id="rId6"/>
    <p:sldId id="262" r:id="rId7"/>
    <p:sldId id="308" r:id="rId8"/>
    <p:sldId id="263" r:id="rId9"/>
    <p:sldId id="264" r:id="rId10"/>
    <p:sldId id="265" r:id="rId11"/>
    <p:sldId id="266" r:id="rId12"/>
    <p:sldId id="267" r:id="rId13"/>
    <p:sldId id="268" r:id="rId14"/>
    <p:sldId id="269" r:id="rId15"/>
    <p:sldId id="270" r:id="rId16"/>
    <p:sldId id="271" r:id="rId17"/>
    <p:sldId id="275" r:id="rId18"/>
    <p:sldId id="276" r:id="rId19"/>
    <p:sldId id="277" r:id="rId20"/>
    <p:sldId id="302" r:id="rId21"/>
    <p:sldId id="309" r:id="rId22"/>
    <p:sldId id="303" r:id="rId23"/>
    <p:sldId id="304" r:id="rId24"/>
    <p:sldId id="279" r:id="rId25"/>
    <p:sldId id="305"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06" r:id="rId43"/>
    <p:sldId id="307" r:id="rId44"/>
    <p:sldId id="297" r:id="rId45"/>
    <p:sldId id="298" r:id="rId46"/>
  </p:sldIdLst>
  <p:sldSz cx="9144000" cy="5143500" type="screen16x9"/>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hI79+PGS4Hpwmlh8GiBWDYG+b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1A1B36-8DDA-4845-B4C4-3F7267EE620F}">
  <a:tblStyle styleId="{751A1B36-8DDA-4845-B4C4-3F7267EE620F}"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F6F6"/>
          </a:solidFill>
        </a:fill>
      </a:tcStyle>
    </a:wholeTbl>
    <a:band1H>
      <a:tcTxStyle/>
      <a:tcStyle>
        <a:tcBdr/>
        <a:fill>
          <a:solidFill>
            <a:srgbClr val="EDEDED"/>
          </a:solidFill>
        </a:fill>
      </a:tcStyle>
    </a:band1H>
    <a:band2H>
      <a:tcTxStyle/>
      <a:tcStyle>
        <a:tcBdr/>
      </a:tcStyle>
    </a:band2H>
    <a:band1V>
      <a:tcTxStyle/>
      <a:tcStyle>
        <a:tcBdr/>
        <a:fill>
          <a:solidFill>
            <a:srgbClr val="EDEDED"/>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78" autoAdjust="0"/>
  </p:normalViewPr>
  <p:slideViewPr>
    <p:cSldViewPr snapToGrid="0">
      <p:cViewPr varScale="1">
        <p:scale>
          <a:sx n="85" d="100"/>
          <a:sy n="85" d="100"/>
        </p:scale>
        <p:origin x="764" y="60"/>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4" name="Google Shape;4;n"/>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224" b="0" i="0" u="none" strike="noStrike" cap="none">
                <a:solidFill>
                  <a:schemeClr val="dk1"/>
                </a:solidFill>
                <a:latin typeface="Arial"/>
                <a:ea typeface="Arial"/>
                <a:cs typeface="Arial"/>
                <a:sym typeface="Arial"/>
              </a:defRPr>
            </a:lvl1pPr>
            <a:lvl2pPr marL="914400" marR="0" lvl="1" indent="-321868" algn="l" rtl="0">
              <a:spcBef>
                <a:spcPts val="0"/>
              </a:spcBef>
              <a:spcAft>
                <a:spcPts val="0"/>
              </a:spcAft>
              <a:buClr>
                <a:schemeClr val="dk2"/>
              </a:buClr>
              <a:buSzPts val="1469"/>
              <a:buFont typeface="Arial"/>
              <a:buChar char="▪"/>
              <a:defRPr sz="1224" b="0" i="0" u="none" strike="noStrike" cap="none">
                <a:solidFill>
                  <a:schemeClr val="dk1"/>
                </a:solidFill>
                <a:latin typeface="Arial"/>
                <a:ea typeface="Arial"/>
                <a:cs typeface="Arial"/>
                <a:sym typeface="Arial"/>
              </a:defRPr>
            </a:lvl2pPr>
            <a:lvl3pPr marL="1371600" marR="0" lvl="2" indent="-321868" algn="l" rtl="0">
              <a:spcBef>
                <a:spcPts val="0"/>
              </a:spcBef>
              <a:spcAft>
                <a:spcPts val="0"/>
              </a:spcAft>
              <a:buClr>
                <a:schemeClr val="dk2"/>
              </a:buClr>
              <a:buSzPts val="1469"/>
              <a:buFont typeface="Arial"/>
              <a:buChar char="–"/>
              <a:defRPr sz="1224" b="0" i="0" u="none" strike="noStrike" cap="none">
                <a:solidFill>
                  <a:schemeClr val="dk1"/>
                </a:solidFill>
                <a:latin typeface="Arial"/>
                <a:ea typeface="Arial"/>
                <a:cs typeface="Arial"/>
                <a:sym typeface="Arial"/>
              </a:defRPr>
            </a:lvl3pPr>
            <a:lvl4pPr marL="1828800" marR="0" lvl="3" indent="-306324" algn="l" rtl="0">
              <a:spcBef>
                <a:spcPts val="0"/>
              </a:spcBef>
              <a:spcAft>
                <a:spcPts val="0"/>
              </a:spcAft>
              <a:buClr>
                <a:schemeClr val="dk2"/>
              </a:buClr>
              <a:buSzPts val="1224"/>
              <a:buFont typeface="Arial"/>
              <a:buChar char="▫"/>
              <a:defRPr sz="1224" b="0" i="0" u="none" strike="noStrike" cap="none">
                <a:solidFill>
                  <a:schemeClr val="dk1"/>
                </a:solidFill>
                <a:latin typeface="Arial"/>
                <a:ea typeface="Arial"/>
                <a:cs typeface="Arial"/>
                <a:sym typeface="Arial"/>
              </a:defRPr>
            </a:lvl4pPr>
            <a:lvl5pPr marL="2286000" marR="0" lvl="4" indent="-297774" algn="l" rtl="0">
              <a:spcBef>
                <a:spcPts val="0"/>
              </a:spcBef>
              <a:spcAft>
                <a:spcPts val="0"/>
              </a:spcAft>
              <a:buClr>
                <a:schemeClr val="dk2"/>
              </a:buClr>
              <a:buSzPts val="1089"/>
              <a:buFont typeface="Arial"/>
              <a:buChar char="-"/>
              <a:defRPr sz="1224"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18"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18"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18"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18" b="0" i="0" u="none" strike="noStrike" cap="none">
                <a:solidFill>
                  <a:schemeClr val="dk1"/>
                </a:solidFill>
                <a:latin typeface="Calibri"/>
                <a:ea typeface="Calibri"/>
                <a:cs typeface="Calibri"/>
                <a:sym typeface="Calibri"/>
              </a:defRPr>
            </a:lvl9pPr>
          </a:lstStyle>
          <a:p>
            <a:endParaRPr/>
          </a:p>
        </p:txBody>
      </p:sp>
      <p:sp>
        <p:nvSpPr>
          <p:cNvPr id="5" name="Google Shape;5;n"/>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
        <p:nvSpPr>
          <p:cNvPr id="6" name="Google Shape;6;n"/>
          <p:cNvSpPr txBox="1">
            <a:spLocks noGrp="1"/>
          </p:cNvSpPr>
          <p:nvPr>
            <p:ph type="ftr" idx="11"/>
          </p:nvPr>
        </p:nvSpPr>
        <p:spPr>
          <a:xfrm>
            <a:off x="6899210" y="117994"/>
            <a:ext cx="65" cy="123111"/>
          </a:xfrm>
          <a:prstGeom prst="rect">
            <a:avLst/>
          </a:prstGeom>
          <a:noFill/>
          <a:ln>
            <a:noFill/>
          </a:ln>
        </p:spPr>
        <p:txBody>
          <a:bodyPr spcFirstLastPara="1" wrap="square" lIns="0" tIns="0" rIns="0" bIns="0" anchor="b" anchorCtr="0">
            <a:spAutoFit/>
          </a:bodyPr>
          <a:lstStyle>
            <a:lvl1pPr marR="0" lvl="0" algn="r"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224"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224"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224"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224"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224"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224"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224"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224"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US"/>
              <a:t>1</a:t>
            </a:fld>
            <a:endParaRPr/>
          </a:p>
        </p:txBody>
      </p:sp>
      <p:sp>
        <p:nvSpPr>
          <p:cNvPr id="88" name="Google Shape;88;p1: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89" name="Google Shape;89;p1: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345" name="Google Shape;345;p11: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400"/>
              <a:buFont typeface="Arial"/>
              <a:buNone/>
            </a:pPr>
            <a:r>
              <a:rPr lang="en-US" sz="1400" i="1" dirty="0">
                <a:solidFill>
                  <a:srgbClr val="000000"/>
                </a:solidFill>
              </a:rPr>
              <a:t>People </a:t>
            </a:r>
            <a:r>
              <a:rPr lang="en-US" sz="1400" b="1" i="1" dirty="0">
                <a:solidFill>
                  <a:srgbClr val="000000"/>
                </a:solidFill>
              </a:rPr>
              <a:t>high in agreeableness </a:t>
            </a:r>
            <a:r>
              <a:rPr lang="en-US" sz="1400" i="1" dirty="0" smtClean="0">
                <a:solidFill>
                  <a:srgbClr val="000000"/>
                </a:solidFill>
              </a:rPr>
              <a:t>tend to be conscious of how</a:t>
            </a:r>
            <a:r>
              <a:rPr lang="en-US" sz="1400" i="1" baseline="0" dirty="0" smtClean="0">
                <a:solidFill>
                  <a:srgbClr val="000000"/>
                </a:solidFill>
              </a:rPr>
              <a:t> </a:t>
            </a:r>
            <a:r>
              <a:rPr lang="en-US" sz="1400" i="1" dirty="0" smtClean="0">
                <a:solidFill>
                  <a:srgbClr val="000000"/>
                </a:solidFill>
              </a:rPr>
              <a:t>others react to them … </a:t>
            </a:r>
            <a:r>
              <a:rPr lang="en-US" sz="1400" i="1" baseline="0" dirty="0" smtClean="0">
                <a:solidFill>
                  <a:srgbClr val="000000"/>
                </a:solidFill>
              </a:rPr>
              <a:t> and as a result may </a:t>
            </a:r>
            <a:r>
              <a:rPr lang="en-US" sz="1400" i="1" dirty="0" smtClean="0">
                <a:solidFill>
                  <a:srgbClr val="000000"/>
                </a:solidFill>
              </a:rPr>
              <a:t>likely </a:t>
            </a:r>
            <a:r>
              <a:rPr lang="en-US" sz="1400" i="1" dirty="0">
                <a:solidFill>
                  <a:srgbClr val="000000"/>
                </a:solidFill>
              </a:rPr>
              <a:t>have few enemies, are sympathetic, and affectionate to their friends and loved ones </a:t>
            </a:r>
            <a:endParaRPr dirty="0"/>
          </a:p>
          <a:p>
            <a:pPr marL="0" marR="0" lvl="0" indent="0" algn="l" rtl="0">
              <a:lnSpc>
                <a:spcPct val="100000"/>
              </a:lnSpc>
              <a:spcBef>
                <a:spcPts val="0"/>
              </a:spcBef>
              <a:spcAft>
                <a:spcPts val="0"/>
              </a:spcAft>
              <a:buClr>
                <a:schemeClr val="dk2"/>
              </a:buClr>
              <a:buSzPts val="1400"/>
              <a:buFont typeface="Arial"/>
              <a:buNone/>
            </a:pPr>
            <a:r>
              <a:rPr lang="en-US" sz="1400" i="1" dirty="0">
                <a:solidFill>
                  <a:srgbClr val="3F3F3F"/>
                </a:solidFill>
              </a:rPr>
              <a:t>People on the </a:t>
            </a:r>
            <a:r>
              <a:rPr lang="en-US" sz="1400" b="1" i="1" dirty="0">
                <a:solidFill>
                  <a:srgbClr val="3F3F3F"/>
                </a:solidFill>
              </a:rPr>
              <a:t>low end of the agreeableness </a:t>
            </a:r>
            <a:r>
              <a:rPr lang="en-US" sz="1400" i="1" dirty="0">
                <a:solidFill>
                  <a:srgbClr val="3F3F3F"/>
                </a:solidFill>
              </a:rPr>
              <a:t>spectrum are less likely to </a:t>
            </a:r>
            <a:r>
              <a:rPr lang="en-US" sz="1400" i="1" dirty="0" smtClean="0">
                <a:solidFill>
                  <a:srgbClr val="3F3F3F"/>
                </a:solidFill>
              </a:rPr>
              <a:t>be concerned</a:t>
            </a:r>
            <a:r>
              <a:rPr lang="en-US" sz="1400" i="1" baseline="0" dirty="0" smtClean="0">
                <a:solidFill>
                  <a:srgbClr val="3F3F3F"/>
                </a:solidFill>
              </a:rPr>
              <a:t> by what others think of them … </a:t>
            </a:r>
            <a:r>
              <a:rPr lang="en-US" sz="1400" i="1" dirty="0" smtClean="0">
                <a:solidFill>
                  <a:srgbClr val="3F3F3F"/>
                </a:solidFill>
              </a:rPr>
              <a:t>. </a:t>
            </a:r>
            <a:r>
              <a:rPr lang="en-US" sz="1400" i="1" dirty="0">
                <a:solidFill>
                  <a:srgbClr val="3F3F3F"/>
                </a:solidFill>
              </a:rPr>
              <a:t>They tend to be more blunt, </a:t>
            </a:r>
            <a:r>
              <a:rPr lang="en-US" sz="1400" i="1" dirty="0" smtClean="0">
                <a:solidFill>
                  <a:srgbClr val="3F3F3F"/>
                </a:solidFill>
              </a:rPr>
              <a:t>ill-tempered</a:t>
            </a:r>
            <a:r>
              <a:rPr lang="en-US" sz="1400" i="1" baseline="0" dirty="0" smtClean="0">
                <a:solidFill>
                  <a:srgbClr val="3F3F3F"/>
                </a:solidFill>
              </a:rPr>
              <a:t> and aren’t out to </a:t>
            </a:r>
            <a:r>
              <a:rPr lang="en-US" sz="1400" i="1" dirty="0" smtClean="0">
                <a:solidFill>
                  <a:srgbClr val="3F3F3F"/>
                </a:solidFill>
              </a:rPr>
              <a:t>leave </a:t>
            </a:r>
            <a:r>
              <a:rPr lang="en-US" sz="1400" i="1" dirty="0">
                <a:solidFill>
                  <a:srgbClr val="3F3F3F"/>
                </a:solidFill>
              </a:rPr>
              <a:t>others with a warm fuzzy </a:t>
            </a:r>
            <a:r>
              <a:rPr lang="en-US" sz="1400" i="1" dirty="0" smtClean="0">
                <a:solidFill>
                  <a:srgbClr val="3F3F3F"/>
                </a:solidFill>
              </a:rPr>
              <a:t>feeling – if you have a large operations and you’re</a:t>
            </a:r>
            <a:r>
              <a:rPr lang="en-US" sz="1400" i="1" baseline="0" dirty="0" smtClean="0">
                <a:solidFill>
                  <a:srgbClr val="3F3F3F"/>
                </a:solidFill>
              </a:rPr>
              <a:t> driving a tight ship, you may need </a:t>
            </a:r>
            <a:r>
              <a:rPr lang="en-US" sz="1400" i="1" baseline="0" dirty="0" err="1" smtClean="0">
                <a:solidFill>
                  <a:srgbClr val="3F3F3F"/>
                </a:solidFill>
              </a:rPr>
              <a:t>ths</a:t>
            </a:r>
            <a:r>
              <a:rPr lang="en-US" sz="1400" i="1" baseline="0" dirty="0" smtClean="0">
                <a:solidFill>
                  <a:srgbClr val="3F3F3F"/>
                </a:solidFill>
              </a:rPr>
              <a:t> no-nonsense hammer personality keep the ship off an iceberg at all times, without feeling mean about it. </a:t>
            </a:r>
            <a:endParaRPr dirty="0"/>
          </a:p>
          <a:p>
            <a:pPr marL="0" lvl="0" indent="0" algn="l" rtl="0">
              <a:spcBef>
                <a:spcPts val="0"/>
              </a:spcBef>
              <a:spcAft>
                <a:spcPts val="0"/>
              </a:spcAft>
              <a:buNone/>
            </a:pPr>
            <a:endParaRPr dirty="0"/>
          </a:p>
        </p:txBody>
      </p:sp>
      <p:sp>
        <p:nvSpPr>
          <p:cNvPr id="346" name="Google Shape;346;p11: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357" name="Google Shape;357;p12: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dirty="0" smtClean="0"/>
              <a:t>Often</a:t>
            </a:r>
            <a:r>
              <a:rPr lang="en-GB" baseline="0" dirty="0" smtClean="0"/>
              <a:t> people who’re high on this are CFOs and lower ones are sales and marketing. </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I think of Bill Gates as being high on this scale. The products are functional but clinical – built with some laboratory precision of a far planned long term goal.  And not apple at all. </a:t>
            </a:r>
          </a:p>
          <a:p>
            <a:pPr marL="0" lvl="0" indent="0" algn="l" rtl="0">
              <a:spcBef>
                <a:spcPts val="0"/>
              </a:spcBef>
              <a:spcAft>
                <a:spcPts val="0"/>
              </a:spcAft>
              <a:buNone/>
            </a:pPr>
            <a:endParaRPr lang="en-GB" baseline="0" dirty="0" smtClean="0"/>
          </a:p>
          <a:p>
            <a:pPr marL="0" lvl="0" indent="0" algn="l" rtl="0">
              <a:spcBef>
                <a:spcPts val="0"/>
              </a:spcBef>
              <a:spcAft>
                <a:spcPts val="0"/>
              </a:spcAft>
              <a:buNone/>
            </a:pPr>
            <a:endParaRPr dirty="0"/>
          </a:p>
        </p:txBody>
      </p:sp>
      <p:sp>
        <p:nvSpPr>
          <p:cNvPr id="358" name="Google Shape;358;p12: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3: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369" name="Google Shape;369;p13: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400"/>
              <a:buFont typeface="Arial"/>
              <a:buNone/>
            </a:pPr>
            <a:r>
              <a:rPr lang="en-US" sz="1400" i="1" dirty="0">
                <a:solidFill>
                  <a:srgbClr val="000000"/>
                </a:solidFill>
              </a:rPr>
              <a:t>Those </a:t>
            </a:r>
            <a:r>
              <a:rPr lang="en-US" sz="1400" b="1" i="1" dirty="0">
                <a:solidFill>
                  <a:srgbClr val="000000"/>
                </a:solidFill>
              </a:rPr>
              <a:t>high in neuroticism </a:t>
            </a:r>
            <a:r>
              <a:rPr lang="en-US" sz="1400" i="1" dirty="0">
                <a:solidFill>
                  <a:srgbClr val="000000"/>
                </a:solidFill>
              </a:rPr>
              <a:t>may be </a:t>
            </a:r>
            <a:r>
              <a:rPr lang="en-US" sz="1400" i="1" dirty="0" smtClean="0">
                <a:solidFill>
                  <a:srgbClr val="000000"/>
                </a:solidFill>
              </a:rPr>
              <a:t>temperamental,</a:t>
            </a:r>
            <a:r>
              <a:rPr lang="en-US" sz="1400" i="1" baseline="0" dirty="0" smtClean="0">
                <a:solidFill>
                  <a:srgbClr val="000000"/>
                </a:solidFill>
              </a:rPr>
              <a:t> potentially a bit unsure of themselves as they tend to drive self-criticism above what others expect of them. This personality reminds me of artists. </a:t>
            </a:r>
          </a:p>
          <a:p>
            <a:pPr marL="0" marR="0" lvl="0" indent="0" algn="l" rtl="0">
              <a:lnSpc>
                <a:spcPct val="100000"/>
              </a:lnSpc>
              <a:spcBef>
                <a:spcPts val="0"/>
              </a:spcBef>
              <a:spcAft>
                <a:spcPts val="0"/>
              </a:spcAft>
              <a:buClr>
                <a:schemeClr val="dk2"/>
              </a:buClr>
              <a:buSzPts val="1400"/>
              <a:buFont typeface="Arial"/>
              <a:buNone/>
            </a:pPr>
            <a:endParaRPr lang="en-US" sz="1400" i="1" baseline="0" dirty="0" smtClean="0">
              <a:solidFill>
                <a:srgbClr val="000000"/>
              </a:solidFill>
            </a:endParaRPr>
          </a:p>
          <a:p>
            <a:pPr marL="0" marR="0" lvl="0" indent="0" algn="l" rtl="0">
              <a:lnSpc>
                <a:spcPct val="100000"/>
              </a:lnSpc>
              <a:spcBef>
                <a:spcPts val="0"/>
              </a:spcBef>
              <a:spcAft>
                <a:spcPts val="0"/>
              </a:spcAft>
              <a:buClr>
                <a:schemeClr val="dk2"/>
              </a:buClr>
              <a:buSzPts val="1400"/>
              <a:buFont typeface="Arial"/>
              <a:buNone/>
            </a:pPr>
            <a:r>
              <a:rPr lang="en-US" sz="1400" i="1" dirty="0" smtClean="0">
                <a:solidFill>
                  <a:srgbClr val="3F3F3F"/>
                </a:solidFill>
              </a:rPr>
              <a:t>Individuals </a:t>
            </a:r>
            <a:r>
              <a:rPr lang="en-US" sz="1400" i="1" dirty="0">
                <a:solidFill>
                  <a:srgbClr val="3F3F3F"/>
                </a:solidFill>
              </a:rPr>
              <a:t>who score on </a:t>
            </a:r>
            <a:r>
              <a:rPr lang="en-US" sz="1400" b="1" i="1" dirty="0">
                <a:solidFill>
                  <a:srgbClr val="3F3F3F"/>
                </a:solidFill>
              </a:rPr>
              <a:t>the low end of neuroticism </a:t>
            </a:r>
            <a:r>
              <a:rPr lang="en-US" sz="1400" i="1" dirty="0">
                <a:solidFill>
                  <a:srgbClr val="3F3F3F"/>
                </a:solidFill>
              </a:rPr>
              <a:t>are more likely to feel confident and adventurous. They may also be brave and unencumbered by worry or self-doubt </a:t>
            </a:r>
            <a:endParaRPr lang="en-US" sz="1400" i="1" dirty="0" smtClean="0">
              <a:solidFill>
                <a:srgbClr val="3F3F3F"/>
              </a:solidFill>
            </a:endParaRPr>
          </a:p>
          <a:p>
            <a:pPr marL="0" marR="0" lvl="0" indent="0" algn="l" rtl="0">
              <a:lnSpc>
                <a:spcPct val="100000"/>
              </a:lnSpc>
              <a:spcBef>
                <a:spcPts val="0"/>
              </a:spcBef>
              <a:spcAft>
                <a:spcPts val="0"/>
              </a:spcAft>
              <a:buClr>
                <a:schemeClr val="dk2"/>
              </a:buClr>
              <a:buSzPts val="1400"/>
              <a:buFont typeface="Arial"/>
              <a:buNone/>
            </a:pPr>
            <a:endParaRPr lang="en-US" sz="1400" i="1" dirty="0" smtClean="0">
              <a:solidFill>
                <a:srgbClr val="3F3F3F"/>
              </a:solidFill>
            </a:endParaRPr>
          </a:p>
          <a:p>
            <a:pPr marL="0" marR="0" lvl="0" indent="0" algn="l" rtl="0">
              <a:lnSpc>
                <a:spcPct val="100000"/>
              </a:lnSpc>
              <a:spcBef>
                <a:spcPts val="0"/>
              </a:spcBef>
              <a:spcAft>
                <a:spcPts val="0"/>
              </a:spcAft>
              <a:buClr>
                <a:schemeClr val="dk2"/>
              </a:buClr>
              <a:buSzPts val="1400"/>
              <a:buFont typeface="Arial"/>
              <a:buNone/>
            </a:pPr>
            <a:r>
              <a:rPr lang="en-US" sz="1400" i="1" dirty="0" smtClean="0">
                <a:solidFill>
                  <a:srgbClr val="3F3F3F"/>
                </a:solidFill>
              </a:rPr>
              <a:t>If I had to give Steve Jobs</a:t>
            </a:r>
            <a:r>
              <a:rPr lang="en-US" sz="1400" i="1" baseline="0" dirty="0" smtClean="0">
                <a:solidFill>
                  <a:srgbClr val="3F3F3F"/>
                </a:solidFill>
              </a:rPr>
              <a:t> a personality test, I’d put him high on neurotic. </a:t>
            </a:r>
          </a:p>
          <a:p>
            <a:pPr marL="0" marR="0" lvl="0" indent="0" algn="l" rtl="0">
              <a:lnSpc>
                <a:spcPct val="100000"/>
              </a:lnSpc>
              <a:spcBef>
                <a:spcPts val="0"/>
              </a:spcBef>
              <a:spcAft>
                <a:spcPts val="0"/>
              </a:spcAft>
              <a:buClr>
                <a:schemeClr val="dk2"/>
              </a:buClr>
              <a:buSzPts val="1400"/>
              <a:buFont typeface="Arial"/>
              <a:buNone/>
            </a:pPr>
            <a:endParaRPr dirty="0"/>
          </a:p>
          <a:p>
            <a:pPr marL="0" lvl="0" indent="0" algn="l" rtl="0">
              <a:spcBef>
                <a:spcPts val="0"/>
              </a:spcBef>
              <a:spcAft>
                <a:spcPts val="0"/>
              </a:spcAft>
              <a:buNone/>
            </a:pPr>
            <a:endParaRPr dirty="0"/>
          </a:p>
        </p:txBody>
      </p:sp>
      <p:sp>
        <p:nvSpPr>
          <p:cNvPr id="370" name="Google Shape;370;p13: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4: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381" name="Google Shape;381;p14: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400"/>
              <a:buFont typeface="Arial"/>
              <a:buNone/>
            </a:pPr>
            <a:r>
              <a:rPr lang="en-US" sz="1400" b="1" i="1" dirty="0">
                <a:solidFill>
                  <a:srgbClr val="000000"/>
                </a:solidFill>
              </a:rPr>
              <a:t>High in openness </a:t>
            </a:r>
            <a:r>
              <a:rPr lang="en-US" sz="1400" i="1" dirty="0">
                <a:solidFill>
                  <a:srgbClr val="000000"/>
                </a:solidFill>
              </a:rPr>
              <a:t>to experience means love of learning, enjoys the arts, engages in a creative career or hobby, and likes meeting new </a:t>
            </a:r>
            <a:r>
              <a:rPr lang="en-US" sz="1400" i="1" dirty="0" smtClean="0">
                <a:solidFill>
                  <a:srgbClr val="000000"/>
                </a:solidFill>
              </a:rPr>
              <a:t>people</a:t>
            </a:r>
          </a:p>
          <a:p>
            <a:pPr marL="0" marR="0" lvl="0" indent="0" algn="l" rtl="0">
              <a:lnSpc>
                <a:spcPct val="100000"/>
              </a:lnSpc>
              <a:spcBef>
                <a:spcPts val="0"/>
              </a:spcBef>
              <a:spcAft>
                <a:spcPts val="0"/>
              </a:spcAft>
              <a:buClr>
                <a:schemeClr val="dk2"/>
              </a:buClr>
              <a:buSzPts val="1400"/>
              <a:buFont typeface="Arial"/>
              <a:buNone/>
            </a:pPr>
            <a:endParaRPr lang="en-US" sz="1400" i="1" dirty="0" smtClean="0">
              <a:solidFill>
                <a:srgbClr val="000000"/>
              </a:solidFill>
            </a:endParaRPr>
          </a:p>
          <a:p>
            <a:pPr marL="0" marR="0" lvl="0" indent="0" algn="l" rtl="0">
              <a:lnSpc>
                <a:spcPct val="100000"/>
              </a:lnSpc>
              <a:spcBef>
                <a:spcPts val="0"/>
              </a:spcBef>
              <a:spcAft>
                <a:spcPts val="0"/>
              </a:spcAft>
              <a:buClr>
                <a:schemeClr val="dk2"/>
              </a:buClr>
              <a:buSzPts val="1400"/>
              <a:buFont typeface="Arial"/>
              <a:buNone/>
            </a:pPr>
            <a:endParaRPr dirty="0"/>
          </a:p>
          <a:p>
            <a:pPr marL="0" marR="0" lvl="0" indent="0" algn="l" rtl="0">
              <a:lnSpc>
                <a:spcPct val="100000"/>
              </a:lnSpc>
              <a:spcBef>
                <a:spcPts val="0"/>
              </a:spcBef>
              <a:spcAft>
                <a:spcPts val="0"/>
              </a:spcAft>
              <a:buClr>
                <a:schemeClr val="dk2"/>
              </a:buClr>
              <a:buSzPts val="1400"/>
              <a:buFont typeface="Arial"/>
              <a:buNone/>
            </a:pPr>
            <a:r>
              <a:rPr lang="en-US" sz="1400" b="1" i="1" dirty="0">
                <a:solidFill>
                  <a:srgbClr val="3F3F3F"/>
                </a:solidFill>
              </a:rPr>
              <a:t>Low in openness </a:t>
            </a:r>
            <a:r>
              <a:rPr lang="en-US" sz="1400" i="1" dirty="0">
                <a:solidFill>
                  <a:srgbClr val="3F3F3F"/>
                </a:solidFill>
              </a:rPr>
              <a:t>to experience means people may prefer routine over variety, and stick to what they know  </a:t>
            </a:r>
            <a:r>
              <a:rPr lang="en-US" sz="1224" i="0" baseline="0" dirty="0">
                <a:solidFill>
                  <a:schemeClr val="dk1"/>
                </a:solidFill>
              </a:rPr>
              <a:t> </a:t>
            </a:r>
            <a:r>
              <a:rPr lang="en-US" sz="1224" i="0" baseline="0" dirty="0" smtClean="0">
                <a:solidFill>
                  <a:schemeClr val="dk1"/>
                </a:solidFill>
              </a:rPr>
              <a:t>-- this personality is important to ensure that you continuously have somebody pushing your team to focus, while high openness counterparts may be pushing you to explore. </a:t>
            </a:r>
          </a:p>
        </p:txBody>
      </p:sp>
      <p:sp>
        <p:nvSpPr>
          <p:cNvPr id="382" name="Google Shape;382;p14: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8: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418" name="Google Shape;418;p18: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noAutofit/>
          </a:bodyPr>
          <a:lstStyle/>
          <a:p>
            <a:pPr marL="342900" lvl="0" indent="-342900" algn="l" rtl="0">
              <a:spcBef>
                <a:spcPts val="0"/>
              </a:spcBef>
              <a:spcAft>
                <a:spcPts val="0"/>
              </a:spcAft>
              <a:buSzPts val="1400"/>
              <a:buFont typeface="Arial"/>
              <a:buAutoNum type="arabicPeriod"/>
            </a:pPr>
            <a:r>
              <a:rPr lang="en-US" sz="1400"/>
              <a:t>Ask Team A (complementary): How was it? What went well, what did not go so well? How did the personalities match? -&gt; show them dashboard</a:t>
            </a:r>
            <a:endParaRPr sz="1400"/>
          </a:p>
          <a:p>
            <a:pPr marL="342900" lvl="0" indent="-342900" algn="l" rtl="0">
              <a:spcBef>
                <a:spcPts val="0"/>
              </a:spcBef>
              <a:spcAft>
                <a:spcPts val="0"/>
              </a:spcAft>
              <a:buSzPts val="1400"/>
              <a:buFont typeface="Arial"/>
              <a:buAutoNum type="arabicPeriod"/>
            </a:pPr>
            <a:r>
              <a:rPr lang="en-US" sz="1400"/>
              <a:t>Ask Team Z (disfunctional) same questions</a:t>
            </a:r>
            <a:endParaRPr sz="1400"/>
          </a:p>
          <a:p>
            <a:pPr marL="342900" lvl="0" indent="-342900" algn="l" rtl="0">
              <a:spcBef>
                <a:spcPts val="0"/>
              </a:spcBef>
              <a:spcAft>
                <a:spcPts val="0"/>
              </a:spcAft>
              <a:buSzPts val="1400"/>
              <a:buFont typeface="Arial"/>
              <a:buAutoNum type="arabicPeriod"/>
            </a:pPr>
            <a:r>
              <a:rPr lang="en-US" sz="1400"/>
              <a:t>Show them slide with results: height of tower (hopefully disfunctional team got a lot lower tower)</a:t>
            </a:r>
            <a:endParaRPr/>
          </a:p>
          <a:p>
            <a:pPr marL="342900" lvl="0" indent="-342900" algn="l" rtl="0">
              <a:spcBef>
                <a:spcPts val="0"/>
              </a:spcBef>
              <a:spcAft>
                <a:spcPts val="0"/>
              </a:spcAft>
              <a:buSzPts val="1400"/>
              <a:buFont typeface="Arial"/>
              <a:buAutoNum type="arabicPeriod"/>
            </a:pPr>
            <a:r>
              <a:rPr lang="en-US" sz="1400"/>
              <a:t>Give them averages of the two types of teams (on 2 slides) - without revealing what the difference was</a:t>
            </a:r>
            <a:endParaRPr/>
          </a:p>
          <a:p>
            <a:pPr marL="342900" lvl="0" indent="-342900" algn="l" rtl="0">
              <a:spcBef>
                <a:spcPts val="0"/>
              </a:spcBef>
              <a:spcAft>
                <a:spcPts val="0"/>
              </a:spcAft>
              <a:buSzPts val="1400"/>
              <a:buFont typeface="Arial"/>
              <a:buAutoNum type="arabicPeriod"/>
            </a:pPr>
            <a:r>
              <a:rPr lang="en-US" sz="1400"/>
              <a:t>Reveal in dashboard what we did with teams</a:t>
            </a:r>
            <a:endParaRPr sz="1400"/>
          </a:p>
          <a:p>
            <a:pPr marL="285750" marR="0" lvl="0" indent="-208026" algn="l" rtl="0">
              <a:spcBef>
                <a:spcPts val="0"/>
              </a:spcBef>
              <a:spcAft>
                <a:spcPts val="0"/>
              </a:spcAft>
              <a:buClr>
                <a:schemeClr val="dk2"/>
              </a:buClr>
              <a:buSzPts val="1224"/>
              <a:buFont typeface="Arial"/>
              <a:buNone/>
            </a:pPr>
            <a:endParaRPr sz="1224" b="0" i="0" u="none" strike="noStrike" cap="none">
              <a:solidFill>
                <a:schemeClr val="dk1"/>
              </a:solidFill>
              <a:latin typeface="Arial"/>
              <a:ea typeface="Arial"/>
              <a:cs typeface="Arial"/>
              <a:sym typeface="Arial"/>
            </a:endParaRPr>
          </a:p>
        </p:txBody>
      </p:sp>
      <p:sp>
        <p:nvSpPr>
          <p:cNvPr id="419" name="Google Shape;419;p18: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9: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426" name="Google Shape;426;p19: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"A few years ago the designer and engineer Peter Skillman held a competition to find out. Over several months, he assembled a series of four-person groups at Stanford, the University of California, the University of Tokyo, and a few other places. He challenged each group to build the tallest possible structure using the following items: • twenty pieces of uncooked spaghetti • one yard of transparent tape • one yard of string • one standard-size marshmallow The contest had one rule: The marshmallow had to end up on top. The fascinating part of the experiment, however, had less to do with the task than with the participants. Some of the teams consisted of business school students. The others consisted of kindergartners. The business students got right to work. They began talking and thinking strategically. They examined the materials. They tossed ideas back and forth and asked thoughtful, savvy questions. They generated several options, then honed the most promising ideas. It was professional, rational, and intelligent. The process resulted in a decision to pursue one particular strategy. Then they divided up the tasks and started building. The kindergartners took a different approach. They did not strategize. They did not analyze or share experiences. They did not ask questions, propose options, or hone ideas. In fact, they barely talked at all. They stood very close to one another. Their interactions were not smooth or organized. They abruptly grabbed materials from one another and started building, following no plan or strategy. When they spoke, they spoke in short bursts: “Here! No, here!” Their entire technique might be described as trying a bunch of stuff together. If you had to bet which of the teams would win, it would not be a difficult choice. You would bet on the business school students, because they possess the intelligence, skills, and experience to do a superior job. This is the way we normally think about group performance. We presume skilled individuals will combine to produce skilled performance in the same way we presume two plus two will combine to produce four. Your bet would be wrong. In dozens of trials, kindergartners built structures that averaged twenty-six inches tall, while business school students built structures that averaged less than ten inches.*1 The result is hard to absorb" (from "The Culture Code: The Secrets of Highly Successful Groups" by Daniel Coyle)</a:t>
            </a:r>
            <a:endParaRPr dirty="0"/>
          </a:p>
        </p:txBody>
      </p:sp>
      <p:sp>
        <p:nvSpPr>
          <p:cNvPr id="427" name="Google Shape;427;p19: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0:notes"/>
          <p:cNvSpPr txBox="1">
            <a:spLocks noGrp="1"/>
          </p:cNvSpPr>
          <p:nvPr>
            <p:ph type="body" idx="1"/>
          </p:nvPr>
        </p:nvSpPr>
        <p:spPr>
          <a:xfrm>
            <a:off x="242300" y="4048953"/>
            <a:ext cx="6422474" cy="841553"/>
          </a:xfrm>
          <a:prstGeom prst="rect">
            <a:avLst/>
          </a:prstGeom>
          <a:noFill/>
          <a:ln>
            <a:noFill/>
          </a:ln>
        </p:spPr>
        <p:txBody>
          <a:bodyPr spcFirstLastPara="1" wrap="square" lIns="86100" tIns="86100" rIns="86100" bIns="86100" anchor="t" anchorCtr="0">
            <a:noAutofit/>
          </a:bodyPr>
          <a:lstStyle/>
          <a:p>
            <a:pPr marL="0" lvl="0" indent="0" algn="l" rtl="0">
              <a:spcBef>
                <a:spcPts val="0"/>
              </a:spcBef>
              <a:spcAft>
                <a:spcPts val="0"/>
              </a:spcAft>
              <a:buSzPts val="1224"/>
              <a:buFont typeface="Arial"/>
              <a:buNone/>
            </a:pPr>
            <a:endParaRPr/>
          </a:p>
        </p:txBody>
      </p:sp>
      <p:sp>
        <p:nvSpPr>
          <p:cNvPr id="446" name="Google Shape;446;p20:notes"/>
          <p:cNvSpPr>
            <a:spLocks noGrp="1" noRot="1" noChangeAspect="1"/>
          </p:cNvSpPr>
          <p:nvPr>
            <p:ph type="sldImg" idx="2"/>
          </p:nvPr>
        </p:nvSpPr>
        <p:spPr>
          <a:xfrm>
            <a:off x="482600" y="490538"/>
            <a:ext cx="5942013" cy="3341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54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76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9574f99518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9574f99518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g9574f99518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2705568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108" name="Google Shape;108;p3: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09" name="Google Shape;109;p3: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9574f99518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9574f99518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g9574f99518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783189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2:notes"/>
          <p:cNvSpPr txBox="1">
            <a:spLocks noGrp="1"/>
          </p:cNvSpPr>
          <p:nvPr>
            <p:ph type="body" idx="1"/>
          </p:nvPr>
        </p:nvSpPr>
        <p:spPr>
          <a:xfrm>
            <a:off x="242300" y="4048953"/>
            <a:ext cx="6422474" cy="841553"/>
          </a:xfrm>
          <a:prstGeom prst="rect">
            <a:avLst/>
          </a:prstGeom>
          <a:noFill/>
          <a:ln>
            <a:noFill/>
          </a:ln>
        </p:spPr>
        <p:txBody>
          <a:bodyPr spcFirstLastPara="1" wrap="square" lIns="86100" tIns="86100" rIns="86100" bIns="86100" anchor="t" anchorCtr="0">
            <a:noAutofit/>
          </a:bodyPr>
          <a:lstStyle/>
          <a:p>
            <a:pPr marL="0" lvl="0" indent="0" algn="l" rtl="0">
              <a:spcBef>
                <a:spcPts val="0"/>
              </a:spcBef>
              <a:spcAft>
                <a:spcPts val="0"/>
              </a:spcAft>
              <a:buSzPts val="1224"/>
              <a:buFont typeface="Arial"/>
              <a:buNone/>
            </a:pPr>
            <a:endParaRPr/>
          </a:p>
        </p:txBody>
      </p:sp>
      <p:sp>
        <p:nvSpPr>
          <p:cNvPr id="511" name="Google Shape;511;p22:notes"/>
          <p:cNvSpPr>
            <a:spLocks noGrp="1" noRot="1" noChangeAspect="1"/>
          </p:cNvSpPr>
          <p:nvPr>
            <p:ph type="sldImg" idx="2"/>
          </p:nvPr>
        </p:nvSpPr>
        <p:spPr>
          <a:xfrm>
            <a:off x="482600" y="490538"/>
            <a:ext cx="5942013" cy="3341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531" name="Google Shape;53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224"/>
              <a:buFont typeface="Arial"/>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24: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563" name="Google Shape;563;p24: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564" name="Google Shape;564;p24: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25: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572" name="Google Shape;572;p25: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573" name="Google Shape;573;p25: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584" name="Google Shape;58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224"/>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27: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616" name="Google Shape;616;p27: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617" name="Google Shape;617;p27: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8: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623" name="Google Shape;623;p28: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200" b="1" i="1">
                <a:solidFill>
                  <a:schemeClr val="lt1"/>
                </a:solidFill>
                <a:latin typeface="Calibri"/>
                <a:ea typeface="Calibri"/>
                <a:cs typeface="Calibri"/>
                <a:sym typeface="Calibri"/>
              </a:rPr>
              <a:t>Ask Group: what does culture mean to them? Discuss national and corporate </a:t>
            </a:r>
            <a:endParaRPr/>
          </a:p>
          <a:p>
            <a:pPr marL="0" lvl="0" indent="0" algn="l" rtl="0">
              <a:spcBef>
                <a:spcPts val="1200"/>
              </a:spcBef>
              <a:spcAft>
                <a:spcPts val="0"/>
              </a:spcAft>
              <a:buNone/>
            </a:pPr>
            <a:r>
              <a:rPr lang="en-US" sz="1200" i="1">
                <a:solidFill>
                  <a:schemeClr val="lt1"/>
                </a:solidFill>
                <a:latin typeface="Calibri"/>
                <a:ea typeface="Calibri"/>
                <a:cs typeface="Calibri"/>
                <a:sym typeface="Calibri"/>
              </a:rPr>
              <a:t>Simply put, culture is </a:t>
            </a:r>
            <a:r>
              <a:rPr lang="en-US" sz="1200" b="1" i="1">
                <a:solidFill>
                  <a:schemeClr val="lt1"/>
                </a:solidFill>
                <a:latin typeface="Calibri"/>
                <a:ea typeface="Calibri"/>
                <a:cs typeface="Calibri"/>
                <a:sym typeface="Calibri"/>
              </a:rPr>
              <a:t>“How we do things here”</a:t>
            </a:r>
            <a:endParaRPr/>
          </a:p>
        </p:txBody>
      </p:sp>
      <p:sp>
        <p:nvSpPr>
          <p:cNvPr id="624" name="Google Shape;624;p28: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29: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637" name="Google Shape;637;p29: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Can you think of a culture that is characteristic independent? What about interdependent? </a:t>
            </a:r>
            <a:endParaRPr/>
          </a:p>
          <a:p>
            <a:pPr marL="0" lvl="0" indent="0" algn="l" rtl="0">
              <a:spcBef>
                <a:spcPts val="0"/>
              </a:spcBef>
              <a:spcAft>
                <a:spcPts val="0"/>
              </a:spcAft>
              <a:buNone/>
            </a:pPr>
            <a:endParaRPr/>
          </a:p>
        </p:txBody>
      </p:sp>
      <p:sp>
        <p:nvSpPr>
          <p:cNvPr id="638" name="Google Shape;638;p29: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30: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654" name="Google Shape;654;p30: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Representative cultures? </a:t>
            </a:r>
            <a:endParaRPr/>
          </a:p>
        </p:txBody>
      </p:sp>
      <p:sp>
        <p:nvSpPr>
          <p:cNvPr id="655" name="Google Shape;655;p30: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208" name="Google Shape;2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224"/>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31: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671" name="Google Shape;671;p31: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What culture is a startup culture better off with? </a:t>
            </a:r>
            <a:endParaRPr/>
          </a:p>
          <a:p>
            <a:pPr marL="0" lvl="0" indent="0" algn="l" rtl="0">
              <a:spcBef>
                <a:spcPts val="0"/>
              </a:spcBef>
              <a:spcAft>
                <a:spcPts val="0"/>
              </a:spcAft>
              <a:buNone/>
            </a:pPr>
            <a:endParaRPr/>
          </a:p>
        </p:txBody>
      </p:sp>
      <p:sp>
        <p:nvSpPr>
          <p:cNvPr id="672" name="Google Shape;672;p31: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2: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689" name="Google Shape;689;p32: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are very direct here at Antler… so please do not take offense at our feedback </a:t>
            </a:r>
            <a:endParaRPr/>
          </a:p>
          <a:p>
            <a:pPr marL="0" lvl="0" indent="0" algn="l" rtl="0">
              <a:spcBef>
                <a:spcPts val="0"/>
              </a:spcBef>
              <a:spcAft>
                <a:spcPts val="0"/>
              </a:spcAft>
              <a:buNone/>
            </a:pPr>
            <a:endParaRPr/>
          </a:p>
        </p:txBody>
      </p:sp>
      <p:sp>
        <p:nvSpPr>
          <p:cNvPr id="690" name="Google Shape;690;p32: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3: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706" name="Google Shape;706;p33: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Cultures? People may change depending on their environment </a:t>
            </a:r>
            <a:endParaRPr/>
          </a:p>
          <a:p>
            <a:pPr marL="0" lvl="0" indent="0" algn="l" rtl="0">
              <a:spcBef>
                <a:spcPts val="0"/>
              </a:spcBef>
              <a:spcAft>
                <a:spcPts val="0"/>
              </a:spcAft>
              <a:buNone/>
            </a:pPr>
            <a:endParaRPr/>
          </a:p>
        </p:txBody>
      </p:sp>
      <p:sp>
        <p:nvSpPr>
          <p:cNvPr id="707" name="Google Shape;707;p33: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34: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723" name="Google Shape;723;p34: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724" name="Google Shape;724;p34: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35: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751" name="Google Shape;751;p35: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400"/>
              <a:buFont typeface="Arial"/>
              <a:buNone/>
            </a:pPr>
            <a:r>
              <a:rPr lang="en-US" sz="1400">
                <a:solidFill>
                  <a:srgbClr val="000000"/>
                </a:solidFill>
                <a:latin typeface="Arial"/>
                <a:ea typeface="Arial"/>
                <a:cs typeface="Arial"/>
                <a:sym typeface="Arial"/>
              </a:rPr>
              <a:t>Greater innovation / creativity:</a:t>
            </a:r>
            <a:endParaRPr sz="1400">
              <a:solidFill>
                <a:srgbClr val="000000"/>
              </a:solidFill>
              <a:latin typeface="Arial"/>
              <a:ea typeface="Arial"/>
              <a:cs typeface="Arial"/>
              <a:sym typeface="Arial"/>
            </a:endParaRPr>
          </a:p>
          <a:p>
            <a:pPr marL="81000" lvl="0" indent="-88900" algn="l" rtl="0">
              <a:spcBef>
                <a:spcPts val="450"/>
              </a:spcBef>
              <a:spcAft>
                <a:spcPts val="0"/>
              </a:spcAft>
              <a:buSzPts val="1400"/>
              <a:buFont typeface="Arial"/>
              <a:buChar char="•"/>
            </a:pPr>
            <a:r>
              <a:rPr lang="en-US" sz="1400">
                <a:solidFill>
                  <a:srgbClr val="000000"/>
                </a:solidFill>
                <a:latin typeface="Arial"/>
                <a:ea typeface="Arial"/>
                <a:cs typeface="Arial"/>
                <a:sym typeface="Arial"/>
              </a:rPr>
              <a:t>Cognitively diverse teams solve problems much faster (HBR, 2017)</a:t>
            </a:r>
            <a:endParaRPr/>
          </a:p>
          <a:p>
            <a:pPr marL="81000" lvl="0" indent="-88900" algn="l" rtl="0">
              <a:spcBef>
                <a:spcPts val="450"/>
              </a:spcBef>
              <a:spcAft>
                <a:spcPts val="0"/>
              </a:spcAft>
              <a:buSzPts val="1400"/>
              <a:buFont typeface="Arial"/>
              <a:buChar char="•"/>
            </a:pPr>
            <a:r>
              <a:rPr lang="en-US" sz="1400">
                <a:solidFill>
                  <a:srgbClr val="000000"/>
                </a:solidFill>
                <a:latin typeface="Arial"/>
                <a:ea typeface="Arial"/>
                <a:cs typeface="Arial"/>
                <a:sym typeface="Arial"/>
              </a:rPr>
              <a:t>When employees think their organisation is committed to diversity, and they feel included, their ability to innovate increases by 83% (Deloitte, 2013)</a:t>
            </a:r>
            <a:endParaRPr/>
          </a:p>
          <a:p>
            <a:pPr marL="81000" lvl="0" indent="0" algn="l" rtl="0">
              <a:spcBef>
                <a:spcPts val="450"/>
              </a:spcBef>
              <a:spcAft>
                <a:spcPts val="0"/>
              </a:spcAft>
              <a:buSzPts val="1400"/>
              <a:buFont typeface="Arial"/>
              <a:buNone/>
            </a:pPr>
            <a:endParaRPr sz="1400">
              <a:solidFill>
                <a:srgbClr val="000000"/>
              </a:solidFill>
              <a:latin typeface="Arial"/>
              <a:ea typeface="Arial"/>
              <a:cs typeface="Arial"/>
              <a:sym typeface="Arial"/>
            </a:endParaRPr>
          </a:p>
          <a:p>
            <a:pPr marL="0" lvl="0" indent="0" algn="l" rtl="0">
              <a:spcBef>
                <a:spcPts val="450"/>
              </a:spcBef>
              <a:spcAft>
                <a:spcPts val="0"/>
              </a:spcAft>
              <a:buSzPts val="1400"/>
              <a:buFont typeface="Arial"/>
              <a:buNone/>
            </a:pPr>
            <a:endParaRPr sz="14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752" name="Google Shape;752;p35: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36: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770" name="Google Shape;770;p36: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200"/>
              <a:buFont typeface="Arial"/>
              <a:buNone/>
            </a:pPr>
            <a:r>
              <a:rPr lang="en-US">
                <a:solidFill>
                  <a:schemeClr val="dk1"/>
                </a:solidFill>
                <a:highlight>
                  <a:srgbClr val="FFFF00"/>
                </a:highlight>
              </a:rPr>
              <a:t>….so then this slide says, in a humoristic manner, that diversity is good only when managed well </a:t>
            </a:r>
            <a:endParaRPr/>
          </a:p>
          <a:p>
            <a:pPr marL="0" lvl="0" indent="0" algn="l" rtl="0">
              <a:spcBef>
                <a:spcPts val="0"/>
              </a:spcBef>
              <a:spcAft>
                <a:spcPts val="0"/>
              </a:spcAft>
              <a:buNone/>
            </a:pPr>
            <a:endParaRPr/>
          </a:p>
        </p:txBody>
      </p:sp>
      <p:sp>
        <p:nvSpPr>
          <p:cNvPr id="771" name="Google Shape;771;p36: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37: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778" name="Google Shape;778;p37: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noAutofit/>
          </a:bodyPr>
          <a:lstStyle/>
          <a:p>
            <a:pPr marL="342900" lvl="0" indent="-342900" algn="l" rtl="0">
              <a:spcBef>
                <a:spcPts val="0"/>
              </a:spcBef>
              <a:spcAft>
                <a:spcPts val="0"/>
              </a:spcAft>
              <a:buSzPts val="1400"/>
              <a:buFont typeface="Arial"/>
              <a:buAutoNum type="arabicPeriod"/>
            </a:pPr>
            <a:r>
              <a:rPr lang="en-US" sz="1400"/>
              <a:t>Ask Team A (complementary): How was it? What went well, what did not go so well? How did the personalities match? -&gt; show them dashboard</a:t>
            </a:r>
            <a:endParaRPr sz="1400"/>
          </a:p>
          <a:p>
            <a:pPr marL="342900" lvl="0" indent="-342900" algn="l" rtl="0">
              <a:spcBef>
                <a:spcPts val="0"/>
              </a:spcBef>
              <a:spcAft>
                <a:spcPts val="0"/>
              </a:spcAft>
              <a:buSzPts val="1400"/>
              <a:buFont typeface="Arial"/>
              <a:buAutoNum type="arabicPeriod"/>
            </a:pPr>
            <a:r>
              <a:rPr lang="en-US" sz="1400"/>
              <a:t>Ask Team Z (disfunctional) same questions</a:t>
            </a:r>
            <a:endParaRPr sz="1400"/>
          </a:p>
          <a:p>
            <a:pPr marL="342900" lvl="0" indent="-342900" algn="l" rtl="0">
              <a:spcBef>
                <a:spcPts val="0"/>
              </a:spcBef>
              <a:spcAft>
                <a:spcPts val="0"/>
              </a:spcAft>
              <a:buSzPts val="1400"/>
              <a:buFont typeface="Arial"/>
              <a:buAutoNum type="arabicPeriod"/>
            </a:pPr>
            <a:r>
              <a:rPr lang="en-US" sz="1400"/>
              <a:t>Show them slide with results: height of tower (hopefully disfunctional team got a lot lower tower)</a:t>
            </a:r>
            <a:endParaRPr/>
          </a:p>
          <a:p>
            <a:pPr marL="342900" lvl="0" indent="-342900" algn="l" rtl="0">
              <a:spcBef>
                <a:spcPts val="0"/>
              </a:spcBef>
              <a:spcAft>
                <a:spcPts val="0"/>
              </a:spcAft>
              <a:buSzPts val="1400"/>
              <a:buFont typeface="Arial"/>
              <a:buAutoNum type="arabicPeriod"/>
            </a:pPr>
            <a:r>
              <a:rPr lang="en-US" sz="1400"/>
              <a:t>Give them averages of the two types of teams (on 2 slides) - without revealing what the difference was</a:t>
            </a:r>
            <a:endParaRPr/>
          </a:p>
          <a:p>
            <a:pPr marL="342900" lvl="0" indent="-342900" algn="l" rtl="0">
              <a:spcBef>
                <a:spcPts val="0"/>
              </a:spcBef>
              <a:spcAft>
                <a:spcPts val="0"/>
              </a:spcAft>
              <a:buSzPts val="1400"/>
              <a:buFont typeface="Arial"/>
              <a:buAutoNum type="arabicPeriod"/>
            </a:pPr>
            <a:r>
              <a:rPr lang="en-US" sz="1400"/>
              <a:t>Reveal in dashboard what we did with teams</a:t>
            </a:r>
            <a:endParaRPr sz="1400"/>
          </a:p>
          <a:p>
            <a:pPr marL="285750" marR="0" lvl="0" indent="-208026" algn="l" rtl="0">
              <a:spcBef>
                <a:spcPts val="0"/>
              </a:spcBef>
              <a:spcAft>
                <a:spcPts val="0"/>
              </a:spcAft>
              <a:buClr>
                <a:schemeClr val="dk2"/>
              </a:buClr>
              <a:buSzPts val="1224"/>
              <a:buFont typeface="Arial"/>
              <a:buNone/>
            </a:pPr>
            <a:endParaRPr sz="1224" b="0" i="0" u="none" strike="noStrike" cap="none">
              <a:solidFill>
                <a:schemeClr val="dk1"/>
              </a:solidFill>
              <a:latin typeface="Arial"/>
              <a:ea typeface="Arial"/>
              <a:cs typeface="Arial"/>
              <a:sym typeface="Arial"/>
            </a:endParaRPr>
          </a:p>
        </p:txBody>
      </p:sp>
      <p:sp>
        <p:nvSpPr>
          <p:cNvPr id="779" name="Google Shape;779;p37: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38: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788" name="Google Shape;788;p38: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789" name="Google Shape;789;p38: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f04774df0_0_0:notes"/>
          <p:cNvSpPr>
            <a:spLocks noGrp="1" noRot="1" noChangeAspect="1"/>
          </p:cNvSpPr>
          <p:nvPr>
            <p:ph type="sldImg" idx="2"/>
          </p:nvPr>
        </p:nvSpPr>
        <p:spPr>
          <a:xfrm>
            <a:off x="890699" y="1142509"/>
            <a:ext cx="5076300" cy="3086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5f04774df0_0_0:notes"/>
          <p:cNvSpPr txBox="1">
            <a:spLocks noGrp="1"/>
          </p:cNvSpPr>
          <p:nvPr>
            <p:ph type="body" idx="1"/>
          </p:nvPr>
        </p:nvSpPr>
        <p:spPr>
          <a:xfrm>
            <a:off x="709930" y="4861435"/>
            <a:ext cx="5679300" cy="4605600"/>
          </a:xfrm>
          <a:prstGeom prst="rect">
            <a:avLst/>
          </a:prstGeom>
          <a:noFill/>
          <a:ln>
            <a:noFill/>
          </a:ln>
        </p:spPr>
        <p:txBody>
          <a:bodyPr spcFirstLastPara="1" wrap="square" lIns="97200" tIns="48600" rIns="97200" bIns="48600" anchor="t" anchorCtr="0">
            <a:noAutofit/>
          </a:bodyPr>
          <a:lstStyle/>
          <a:p>
            <a:pPr marL="0" lvl="0" indent="0" algn="l" rtl="0">
              <a:spcBef>
                <a:spcPts val="0"/>
              </a:spcBef>
              <a:spcAft>
                <a:spcPts val="0"/>
              </a:spcAft>
              <a:buNone/>
            </a:pPr>
            <a:endParaRPr/>
          </a:p>
        </p:txBody>
      </p:sp>
      <p:sp>
        <p:nvSpPr>
          <p:cNvPr id="132" name="Google Shape;132;g5f04774df0_0_0:notes"/>
          <p:cNvSpPr txBox="1">
            <a:spLocks noGrp="1"/>
          </p:cNvSpPr>
          <p:nvPr>
            <p:ph type="sldNum" idx="12"/>
          </p:nvPr>
        </p:nvSpPr>
        <p:spPr>
          <a:xfrm>
            <a:off x="4021294" y="9721094"/>
            <a:ext cx="3076500" cy="511800"/>
          </a:xfrm>
          <a:prstGeom prst="rect">
            <a:avLst/>
          </a:prstGeom>
          <a:noFill/>
          <a:ln>
            <a:noFill/>
          </a:ln>
        </p:spPr>
        <p:txBody>
          <a:bodyPr spcFirstLastPara="1" wrap="square" lIns="97200" tIns="48600" rIns="97200" bIns="48600" anchor="b" anchorCtr="0">
            <a:noAutofit/>
          </a:bodyPr>
          <a:lstStyle/>
          <a:p>
            <a:pPr marL="0" lvl="0" indent="0" algn="r" rtl="0">
              <a:spcBef>
                <a:spcPts val="0"/>
              </a:spcBef>
              <a:spcAft>
                <a:spcPts val="0"/>
              </a:spcAft>
              <a:buNone/>
            </a:pPr>
            <a:fld id="{00000000-1234-1234-1234-123412341234}" type="slidenum">
              <a:rPr lang="en-US" sz="1200">
                <a:solidFill>
                  <a:srgbClr val="000000"/>
                </a:solidFill>
                <a:latin typeface="Calibri"/>
                <a:ea typeface="Calibri"/>
                <a:cs typeface="Calibri"/>
                <a:sym typeface="Calibri"/>
              </a:rPr>
              <a:t>39</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28362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f04774df0_0_80: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199" name="Google Shape;199;g5f04774df0_0_80:notes"/>
          <p:cNvSpPr txBox="1">
            <a:spLocks noGrp="1"/>
          </p:cNvSpPr>
          <p:nvPr>
            <p:ph type="body" idx="1"/>
          </p:nvPr>
        </p:nvSpPr>
        <p:spPr>
          <a:xfrm>
            <a:off x="250825" y="4531869"/>
            <a:ext cx="6648600" cy="94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0" name="Google Shape;200;g5f04774df0_0_80:notes"/>
          <p:cNvSpPr txBox="1">
            <a:spLocks noGrp="1"/>
          </p:cNvSpPr>
          <p:nvPr>
            <p:ph type="sldNum" idx="12"/>
          </p:nvPr>
        </p:nvSpPr>
        <p:spPr>
          <a:xfrm>
            <a:off x="6336078" y="9842082"/>
            <a:ext cx="563100" cy="1908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5426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208" name="Google Shape;2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224"/>
              <a:buFont typeface="Arial"/>
              <a:buNone/>
            </a:pPr>
            <a:endParaRPr/>
          </a:p>
        </p:txBody>
      </p:sp>
    </p:spTree>
    <p:extLst>
      <p:ext uri="{BB962C8B-B14F-4D97-AF65-F5344CB8AC3E}">
        <p14:creationId xmlns:p14="http://schemas.microsoft.com/office/powerpoint/2010/main" val="2309510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40: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867" name="Google Shape;867;p40: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868" name="Google Shape;868;p40: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41:notes"/>
          <p:cNvSpPr txBox="1">
            <a:spLocks noGrp="1"/>
          </p:cNvSpPr>
          <p:nvPr>
            <p:ph type="body" idx="1"/>
          </p:nvPr>
        </p:nvSpPr>
        <p:spPr>
          <a:xfrm>
            <a:off x="250825" y="4531869"/>
            <a:ext cx="6648450" cy="94192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74" name="Google Shape;874;p41: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6: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240" name="Google Shape;240;p6: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Eventbrite, a self-service ticketing platform, was born in a wiring closet in 2006. Julia was in charge of customer experience and business operations, while Kevin and Renaud worked on the product. Today, Eventbrite has a valuation north of $1 billion.</a:t>
            </a:r>
            <a:endParaRPr/>
          </a:p>
        </p:txBody>
      </p:sp>
      <p:sp>
        <p:nvSpPr>
          <p:cNvPr id="241" name="Google Shape;241;p6: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7: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253" name="Google Shape;253;p7: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Lyft is known for consistently communicating its positive values to its employees and customers. Uber, of course, is known for the opposite.</a:t>
            </a:r>
            <a:endParaRPr/>
          </a:p>
        </p:txBody>
      </p:sp>
      <p:sp>
        <p:nvSpPr>
          <p:cNvPr id="254" name="Google Shape;254;p7: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268" name="Google Shape;26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224"/>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9: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300" name="Google Shape;300;p9: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194400" marR="0" lvl="1" indent="-190799" algn="l" rtl="0">
              <a:spcBef>
                <a:spcPts val="0"/>
              </a:spcBef>
              <a:spcAft>
                <a:spcPts val="0"/>
              </a:spcAft>
              <a:buClr>
                <a:schemeClr val="dk2"/>
              </a:buClr>
              <a:buSzPts val="2500"/>
              <a:buFont typeface="Arial"/>
              <a:buChar char="▪"/>
            </a:pPr>
            <a:r>
              <a:rPr lang="en-US" sz="2000" b="0" i="0" u="none" strike="noStrike" cap="none">
                <a:solidFill>
                  <a:schemeClr val="dk1"/>
                </a:solidFill>
              </a:rPr>
              <a:t>Who has done it before?</a:t>
            </a:r>
            <a:endParaRPr/>
          </a:p>
          <a:p>
            <a:pPr marL="194400" marR="0" lvl="1" indent="-190799" algn="l" rtl="0">
              <a:spcBef>
                <a:spcPts val="600"/>
              </a:spcBef>
              <a:spcAft>
                <a:spcPts val="0"/>
              </a:spcAft>
              <a:buClr>
                <a:schemeClr val="dk2"/>
              </a:buClr>
              <a:buSzPts val="2500"/>
              <a:buFont typeface="Arial"/>
              <a:buChar char="▪"/>
            </a:pPr>
            <a:r>
              <a:rPr lang="en-US" sz="2000">
                <a:solidFill>
                  <a:schemeClr val="dk1"/>
                </a:solidFill>
              </a:rPr>
              <a:t>Did you have a look at your result?</a:t>
            </a:r>
            <a:endParaRPr sz="2000" b="0" i="0" u="none" strike="noStrike" cap="none">
              <a:solidFill>
                <a:schemeClr val="dk1"/>
              </a:solidFill>
            </a:endParaRPr>
          </a:p>
          <a:p>
            <a:pPr marL="194400" marR="0" lvl="1" indent="-190799" algn="l" rtl="0">
              <a:spcBef>
                <a:spcPts val="600"/>
              </a:spcBef>
              <a:spcAft>
                <a:spcPts val="0"/>
              </a:spcAft>
              <a:buClr>
                <a:schemeClr val="dk2"/>
              </a:buClr>
              <a:buSzPts val="2500"/>
              <a:buFont typeface="Arial"/>
              <a:buChar char="▪"/>
            </a:pPr>
            <a:r>
              <a:rPr lang="en-US" sz="2000">
                <a:solidFill>
                  <a:schemeClr val="dk1"/>
                </a:solidFill>
              </a:rPr>
              <a:t>Do you self-identify?</a:t>
            </a:r>
            <a:endParaRPr sz="2000" b="1">
              <a:solidFill>
                <a:schemeClr val="dk1"/>
              </a:solidFill>
            </a:endParaRPr>
          </a:p>
          <a:p>
            <a:pPr marL="194400" marR="0" lvl="1" indent="-190799" algn="l" rtl="0">
              <a:spcBef>
                <a:spcPts val="600"/>
              </a:spcBef>
              <a:spcAft>
                <a:spcPts val="0"/>
              </a:spcAft>
              <a:buClr>
                <a:schemeClr val="dk2"/>
              </a:buClr>
              <a:buSzPts val="2500"/>
              <a:buFont typeface="Arial"/>
              <a:buChar char="▪"/>
            </a:pPr>
            <a:r>
              <a:rPr lang="en-US" sz="2000">
                <a:solidFill>
                  <a:schemeClr val="dk1"/>
                </a:solidFill>
              </a:rPr>
              <a:t>Did you have a look at others’ results?</a:t>
            </a:r>
            <a:endParaRPr/>
          </a:p>
        </p:txBody>
      </p:sp>
      <p:sp>
        <p:nvSpPr>
          <p:cNvPr id="301" name="Google Shape;301;p9: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0:notes"/>
          <p:cNvSpPr>
            <a:spLocks noGrp="1" noRot="1" noChangeAspect="1"/>
          </p:cNvSpPr>
          <p:nvPr>
            <p:ph type="sldImg" idx="2"/>
          </p:nvPr>
        </p:nvSpPr>
        <p:spPr>
          <a:xfrm>
            <a:off x="250825" y="549275"/>
            <a:ext cx="6648450" cy="3740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6"/>
            </a:solidFill>
            <a:prstDash val="solid"/>
            <a:miter lim="800000"/>
            <a:headEnd type="none" w="sm" len="sm"/>
            <a:tailEnd type="none" w="sm" len="sm"/>
          </a:ln>
        </p:spPr>
      </p:sp>
      <p:sp>
        <p:nvSpPr>
          <p:cNvPr id="333" name="Google Shape;333;p10:notes"/>
          <p:cNvSpPr txBox="1">
            <a:spLocks noGrp="1"/>
          </p:cNvSpPr>
          <p:nvPr>
            <p:ph type="body" idx="1"/>
          </p:nvPr>
        </p:nvSpPr>
        <p:spPr>
          <a:xfrm>
            <a:off x="250825" y="4531869"/>
            <a:ext cx="6648450" cy="9419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400"/>
              <a:buFont typeface="Arial"/>
              <a:buNone/>
            </a:pPr>
            <a:r>
              <a:rPr lang="en-US" sz="1400" i="1" dirty="0">
                <a:solidFill>
                  <a:srgbClr val="000000"/>
                </a:solidFill>
              </a:rPr>
              <a:t>People </a:t>
            </a:r>
            <a:r>
              <a:rPr lang="en-US" sz="1400" b="1" i="1" dirty="0">
                <a:solidFill>
                  <a:srgbClr val="000000"/>
                </a:solidFill>
              </a:rPr>
              <a:t>high in extroversion </a:t>
            </a:r>
            <a:r>
              <a:rPr lang="en-US" sz="1400" i="1" dirty="0">
                <a:solidFill>
                  <a:srgbClr val="000000"/>
                </a:solidFill>
              </a:rPr>
              <a:t>tend to seek out opportunities for social interaction, where they </a:t>
            </a:r>
            <a:r>
              <a:rPr lang="en-US" sz="1400" i="1" dirty="0" smtClean="0">
                <a:solidFill>
                  <a:srgbClr val="000000"/>
                </a:solidFill>
              </a:rPr>
              <a:t>may</a:t>
            </a:r>
            <a:r>
              <a:rPr lang="en-US" sz="1400" i="1" baseline="0" dirty="0" smtClean="0">
                <a:solidFill>
                  <a:srgbClr val="000000"/>
                </a:solidFill>
              </a:rPr>
              <a:t> be identified from afar as </a:t>
            </a:r>
            <a:r>
              <a:rPr lang="en-US" sz="1400" i="1" dirty="0" smtClean="0">
                <a:solidFill>
                  <a:srgbClr val="000000"/>
                </a:solidFill>
              </a:rPr>
              <a:t>“life </a:t>
            </a:r>
            <a:r>
              <a:rPr lang="en-US" sz="1400" i="1" dirty="0">
                <a:solidFill>
                  <a:srgbClr val="000000"/>
                </a:solidFill>
              </a:rPr>
              <a:t>of the party.” They are comfortable with others, gregarious, and prone to action rather than contemplation </a:t>
            </a:r>
            <a:r>
              <a:rPr lang="en-US" sz="1400" i="1" dirty="0" smtClean="0">
                <a:solidFill>
                  <a:srgbClr val="000000"/>
                </a:solidFill>
              </a:rPr>
              <a:t>– great for</a:t>
            </a:r>
            <a:r>
              <a:rPr lang="en-US" sz="1400" i="1" baseline="0" dirty="0" smtClean="0">
                <a:solidFill>
                  <a:srgbClr val="000000"/>
                </a:solidFill>
              </a:rPr>
              <a:t> Sales, Business Development, </a:t>
            </a:r>
            <a:r>
              <a:rPr lang="en-GB" sz="1400" i="1" baseline="0" dirty="0" smtClean="0">
                <a:solidFill>
                  <a:srgbClr val="000000"/>
                </a:solidFill>
              </a:rPr>
              <a:t>etc. </a:t>
            </a:r>
            <a:endParaRPr dirty="0"/>
          </a:p>
          <a:p>
            <a:pPr marL="0" marR="0" lvl="0" indent="0" algn="l" rtl="0">
              <a:lnSpc>
                <a:spcPct val="100000"/>
              </a:lnSpc>
              <a:spcBef>
                <a:spcPts val="0"/>
              </a:spcBef>
              <a:spcAft>
                <a:spcPts val="0"/>
              </a:spcAft>
              <a:buClr>
                <a:schemeClr val="dk2"/>
              </a:buClr>
              <a:buSzPts val="1400"/>
              <a:buFont typeface="Arial"/>
              <a:buNone/>
            </a:pPr>
            <a:r>
              <a:rPr lang="en-US" sz="1400" i="1" dirty="0">
                <a:solidFill>
                  <a:srgbClr val="3F3F3F"/>
                </a:solidFill>
              </a:rPr>
              <a:t>People </a:t>
            </a:r>
            <a:r>
              <a:rPr lang="en-US" sz="1400" b="1" i="1" dirty="0">
                <a:solidFill>
                  <a:srgbClr val="3F3F3F"/>
                </a:solidFill>
              </a:rPr>
              <a:t>low in extroversion </a:t>
            </a:r>
            <a:r>
              <a:rPr lang="en-US" sz="1400" i="1" dirty="0">
                <a:solidFill>
                  <a:srgbClr val="3F3F3F"/>
                </a:solidFill>
              </a:rPr>
              <a:t>are more likely to be people “of few words,” people who are quiet, introspective, reserved, and thoughtful </a:t>
            </a:r>
            <a:r>
              <a:rPr lang="en-US" sz="1400" i="1" dirty="0" smtClean="0">
                <a:solidFill>
                  <a:srgbClr val="3F3F3F"/>
                </a:solidFill>
              </a:rPr>
              <a:t>– they may be the ones who will</a:t>
            </a:r>
            <a:r>
              <a:rPr lang="en-US" sz="1400" i="1" baseline="0" dirty="0" smtClean="0">
                <a:solidFill>
                  <a:srgbClr val="3F3F3F"/>
                </a:solidFill>
              </a:rPr>
              <a:t> be cracking codes and sending humanity to Jupiter.</a:t>
            </a:r>
            <a:endParaRPr dirty="0"/>
          </a:p>
          <a:p>
            <a:pPr marL="0" lvl="0" indent="0" algn="l" rtl="0">
              <a:spcBef>
                <a:spcPts val="0"/>
              </a:spcBef>
              <a:spcAft>
                <a:spcPts val="0"/>
              </a:spcAft>
              <a:buNone/>
            </a:pPr>
            <a:endParaRPr dirty="0"/>
          </a:p>
        </p:txBody>
      </p:sp>
      <p:sp>
        <p:nvSpPr>
          <p:cNvPr id="334" name="Google Shape;334;p10:notes"/>
          <p:cNvSpPr txBox="1">
            <a:spLocks noGrp="1"/>
          </p:cNvSpPr>
          <p:nvPr>
            <p:ph type="sldNum" idx="12"/>
          </p:nvPr>
        </p:nvSpPr>
        <p:spPr>
          <a:xfrm>
            <a:off x="6336078" y="9842082"/>
            <a:ext cx="563197" cy="190792"/>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pic>
        <p:nvPicPr>
          <p:cNvPr id="13" name="Google Shape;13;p43"/>
          <p:cNvPicPr preferRelativeResize="0"/>
          <p:nvPr/>
        </p:nvPicPr>
        <p:blipFill rotWithShape="1">
          <a:blip r:embed="rId3">
            <a:alphaModFix/>
          </a:blip>
          <a:srcRect/>
          <a:stretch/>
        </p:blipFill>
        <p:spPr>
          <a:xfrm>
            <a:off x="0" y="-7906"/>
            <a:ext cx="9143999" cy="5218793"/>
          </a:xfrm>
          <a:prstGeom prst="rect">
            <a:avLst/>
          </a:prstGeom>
          <a:noFill/>
          <a:ln>
            <a:noFill/>
          </a:ln>
        </p:spPr>
      </p:pic>
      <p:sp>
        <p:nvSpPr>
          <p:cNvPr id="14" name="Google Shape;14;p43"/>
          <p:cNvSpPr/>
          <p:nvPr/>
        </p:nvSpPr>
        <p:spPr>
          <a:xfrm>
            <a:off x="3240" y="-7906"/>
            <a:ext cx="9140759" cy="5218793"/>
          </a:xfrm>
          <a:prstGeom prst="rect">
            <a:avLst/>
          </a:prstGeom>
          <a:solidFill>
            <a:srgbClr val="000000">
              <a:alpha val="400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b="0" i="0" u="none" strike="noStrike" cap="none">
              <a:solidFill>
                <a:schemeClr val="dk1"/>
              </a:solidFill>
              <a:latin typeface="Arial"/>
              <a:ea typeface="Arial"/>
              <a:cs typeface="Arial"/>
              <a:sym typeface="Arial"/>
            </a:endParaRPr>
          </a:p>
        </p:txBody>
      </p:sp>
      <p:graphicFrame>
        <p:nvGraphicFramePr>
          <p:cNvPr id="15" name="Google Shape;15;p43"/>
          <p:cNvGraphicFramePr/>
          <p:nvPr/>
        </p:nvGraphicFramePr>
        <p:xfrm>
          <a:off x="1621" y="1217"/>
          <a:ext cx="1619" cy="1214"/>
        </p:xfrm>
        <a:graphic>
          <a:graphicData uri="http://schemas.openxmlformats.org/presentationml/2006/ole">
            <mc:AlternateContent xmlns:mc="http://schemas.openxmlformats.org/markup-compatibility/2006">
              <mc:Choice xmlns:v="urn:schemas-microsoft-com:vml" Requires="v">
                <p:oleObj spid="_x0000_s2060" r:id="rId4" imgW="1619" imgH="1214" progId="TCLayout.ActiveDocument.1">
                  <p:embed/>
                </p:oleObj>
              </mc:Choice>
              <mc:Fallback>
                <p:oleObj r:id="rId4" imgW="1619" imgH="1214" progId="TCLayout.ActiveDocument.1">
                  <p:embed/>
                  <p:pic>
                    <p:nvPicPr>
                      <p:cNvPr id="15" name="Google Shape;15;p43"/>
                      <p:cNvPicPr preferRelativeResize="0"/>
                      <p:nvPr/>
                    </p:nvPicPr>
                    <p:blipFill rotWithShape="1">
                      <a:blip r:embed="rId5">
                        <a:alphaModFix/>
                      </a:blip>
                      <a:srcRect/>
                      <a:stretch/>
                    </p:blipFill>
                    <p:spPr>
                      <a:xfrm>
                        <a:off x="1621" y="1217"/>
                        <a:ext cx="1619" cy="1214"/>
                      </a:xfrm>
                      <a:prstGeom prst="rect">
                        <a:avLst/>
                      </a:prstGeom>
                      <a:noFill/>
                      <a:ln>
                        <a:noFill/>
                      </a:ln>
                    </p:spPr>
                  </p:pic>
                </p:oleObj>
              </mc:Fallback>
            </mc:AlternateContent>
          </a:graphicData>
        </a:graphic>
      </p:graphicFrame>
      <p:sp>
        <p:nvSpPr>
          <p:cNvPr id="16" name="Google Shape;16;p43"/>
          <p:cNvSpPr txBox="1">
            <a:spLocks noGrp="1"/>
          </p:cNvSpPr>
          <p:nvPr>
            <p:ph type="ctrTitle"/>
          </p:nvPr>
        </p:nvSpPr>
        <p:spPr>
          <a:xfrm>
            <a:off x="546100" y="4050374"/>
            <a:ext cx="6358614"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3"/>
          <p:cNvSpPr txBox="1">
            <a:spLocks noGrp="1"/>
          </p:cNvSpPr>
          <p:nvPr>
            <p:ph type="subTitle" idx="1"/>
          </p:nvPr>
        </p:nvSpPr>
        <p:spPr>
          <a:xfrm>
            <a:off x="546100" y="4646079"/>
            <a:ext cx="6358614" cy="21544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cap="none">
                <a:solidFill>
                  <a:schemeClr val="lt1"/>
                </a:solidFill>
                <a:latin typeface="Calibri"/>
                <a:ea typeface="Calibri"/>
                <a:cs typeface="Calibri"/>
                <a:sym typeface="Calibri"/>
              </a:defRPr>
            </a:lvl1pPr>
            <a:lvl2pPr lvl="1" algn="l">
              <a:spcBef>
                <a:spcPts val="0"/>
              </a:spcBef>
              <a:spcAft>
                <a:spcPts val="0"/>
              </a:spcAft>
              <a:buSzPts val="2250"/>
              <a:buChar char="▪"/>
              <a:defRPr/>
            </a:lvl2pPr>
            <a:lvl3pPr lvl="2" algn="l">
              <a:spcBef>
                <a:spcPts val="0"/>
              </a:spcBef>
              <a:spcAft>
                <a:spcPts val="0"/>
              </a:spcAft>
              <a:buSzPts val="2160"/>
              <a:buChar char="–"/>
              <a:defRPr/>
            </a:lvl3pPr>
            <a:lvl4pPr lvl="3" algn="l">
              <a:spcBef>
                <a:spcPts val="0"/>
              </a:spcBef>
              <a:spcAft>
                <a:spcPts val="0"/>
              </a:spcAft>
              <a:buSzPts val="2160"/>
              <a:buChar char="▫"/>
              <a:defRPr/>
            </a:lvl4pPr>
            <a:lvl5pPr lvl="4" algn="l">
              <a:spcBef>
                <a:spcPts val="0"/>
              </a:spcBef>
              <a:spcAft>
                <a:spcPts val="0"/>
              </a:spcAft>
              <a:buSzPts val="1602"/>
              <a:buChar char="-"/>
              <a:defRPr/>
            </a:lvl5pPr>
            <a:lvl6pPr lvl="5" algn="l">
              <a:spcBef>
                <a:spcPts val="0"/>
              </a:spcBef>
              <a:spcAft>
                <a:spcPts val="0"/>
              </a:spcAft>
              <a:buSzPts val="1602"/>
              <a:buChar char="-"/>
              <a:defRPr/>
            </a:lvl6pPr>
            <a:lvl7pPr lvl="6" algn="l">
              <a:spcBef>
                <a:spcPts val="0"/>
              </a:spcBef>
              <a:spcAft>
                <a:spcPts val="0"/>
              </a:spcAft>
              <a:buSzPts val="1602"/>
              <a:buChar char="-"/>
              <a:defRPr/>
            </a:lvl7pPr>
            <a:lvl8pPr lvl="7" algn="l">
              <a:spcBef>
                <a:spcPts val="0"/>
              </a:spcBef>
              <a:spcAft>
                <a:spcPts val="0"/>
              </a:spcAft>
              <a:buSzPts val="1602"/>
              <a:buChar char="-"/>
              <a:defRPr/>
            </a:lvl8pPr>
            <a:lvl9pPr lvl="8" algn="l">
              <a:spcBef>
                <a:spcPts val="0"/>
              </a:spcBef>
              <a:spcAft>
                <a:spcPts val="0"/>
              </a:spcAft>
              <a:buSzPts val="1602"/>
              <a:buChar char="-"/>
              <a:defRPr/>
            </a:lvl9pPr>
          </a:lstStyle>
          <a:p>
            <a:endParaRPr/>
          </a:p>
        </p:txBody>
      </p:sp>
      <p:pic>
        <p:nvPicPr>
          <p:cNvPr id="18" name="Google Shape;18;p43"/>
          <p:cNvPicPr preferRelativeResize="0"/>
          <p:nvPr/>
        </p:nvPicPr>
        <p:blipFill rotWithShape="1">
          <a:blip r:embed="rId6">
            <a:alphaModFix/>
          </a:blip>
          <a:srcRect r="3627"/>
          <a:stretch/>
        </p:blipFill>
        <p:spPr>
          <a:xfrm>
            <a:off x="606425" y="436563"/>
            <a:ext cx="1970520" cy="533400"/>
          </a:xfrm>
          <a:prstGeom prst="rect">
            <a:avLst/>
          </a:prstGeom>
          <a:noFill/>
          <a:ln>
            <a:noFill/>
          </a:ln>
        </p:spPr>
      </p:pic>
      <p:sp>
        <p:nvSpPr>
          <p:cNvPr id="19" name="Google Shape;19;p43"/>
          <p:cNvSpPr txBox="1"/>
          <p:nvPr/>
        </p:nvSpPr>
        <p:spPr>
          <a:xfrm>
            <a:off x="546100" y="1001713"/>
            <a:ext cx="3698875" cy="745444"/>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r>
              <a:rPr lang="en-US" sz="1600" b="0" i="0" u="none" strike="noStrike" cap="none">
                <a:solidFill>
                  <a:schemeClr val="lt1"/>
                </a:solidFill>
                <a:latin typeface="Calibri"/>
                <a:ea typeface="Calibri"/>
                <a:cs typeface="Calibri"/>
                <a:sym typeface="Calibri"/>
              </a:rPr>
              <a:t>We enable great founders</a:t>
            </a:r>
            <a:endParaRPr/>
          </a:p>
        </p:txBody>
      </p:sp>
      <p:sp>
        <p:nvSpPr>
          <p:cNvPr id="20" name="Google Shape;20;p43"/>
          <p:cNvSpPr txBox="1"/>
          <p:nvPr/>
        </p:nvSpPr>
        <p:spPr>
          <a:xfrm>
            <a:off x="5491808" y="4932423"/>
            <a:ext cx="3698875" cy="285415"/>
          </a:xfrm>
          <a:prstGeom prst="rect">
            <a:avLst/>
          </a:prstGeom>
          <a:noFill/>
          <a:ln>
            <a:noFill/>
          </a:ln>
        </p:spPr>
        <p:txBody>
          <a:bodyPr spcFirstLastPara="1" wrap="square" lIns="91425" tIns="45700" rIns="91425" bIns="45700" anchor="ctr" anchorCtr="0">
            <a:noAutofit/>
          </a:bodyPr>
          <a:lstStyle/>
          <a:p>
            <a:pPr marL="0" marR="0" lvl="0" indent="0" algn="r" rtl="0">
              <a:lnSpc>
                <a:spcPct val="80000"/>
              </a:lnSpc>
              <a:spcBef>
                <a:spcPts val="0"/>
              </a:spcBef>
              <a:spcAft>
                <a:spcPts val="0"/>
              </a:spcAft>
              <a:buNone/>
            </a:pPr>
            <a:r>
              <a:rPr lang="en-US" sz="1600" b="0" i="0" u="none" strike="noStrike" cap="none">
                <a:solidFill>
                  <a:schemeClr val="lt1"/>
                </a:solidFill>
                <a:latin typeface="Calibri"/>
                <a:ea typeface="Calibri"/>
                <a:cs typeface="Calibri"/>
                <a:sym typeface="Calibri"/>
              </a:rPr>
              <a:t>www.antler.co</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3"/>
        <p:cNvGrpSpPr/>
        <p:nvPr/>
      </p:nvGrpSpPr>
      <p:grpSpPr>
        <a:xfrm>
          <a:off x="0" y="0"/>
          <a:ext cx="0" cy="0"/>
          <a:chOff x="0" y="0"/>
          <a:chExt cx="0" cy="0"/>
        </a:xfrm>
      </p:grpSpPr>
      <p:sp>
        <p:nvSpPr>
          <p:cNvPr id="14" name="Google Shape;14;p6"/>
          <p:cNvSpPr/>
          <p:nvPr/>
        </p:nvSpPr>
        <p:spPr>
          <a:xfrm rot="10800000">
            <a:off x="4000498" y="2846"/>
            <a:ext cx="5143502" cy="601401"/>
          </a:xfrm>
          <a:prstGeom prst="rtTriangle">
            <a:avLst/>
          </a:prstGeom>
          <a:solidFill>
            <a:srgbClr val="F6CCCD"/>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350" b="0" i="0" u="none" strike="noStrike" cap="none">
              <a:solidFill>
                <a:srgbClr val="ED4746"/>
              </a:solidFill>
              <a:latin typeface="Calibri"/>
              <a:ea typeface="Calibri"/>
              <a:cs typeface="Calibri"/>
              <a:sym typeface="Calibri"/>
            </a:endParaRPr>
          </a:p>
        </p:txBody>
      </p:sp>
      <p:sp>
        <p:nvSpPr>
          <p:cNvPr id="15" name="Google Shape;15;p6"/>
          <p:cNvSpPr/>
          <p:nvPr/>
        </p:nvSpPr>
        <p:spPr>
          <a:xfrm rot="10800000">
            <a:off x="4000498" y="2845"/>
            <a:ext cx="5143502" cy="475409"/>
          </a:xfrm>
          <a:prstGeom prst="rtTriangle">
            <a:avLst/>
          </a:prstGeom>
          <a:solidFill>
            <a:srgbClr val="ED4746"/>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350" b="0" i="0" u="none" strike="noStrike" cap="none">
              <a:solidFill>
                <a:srgbClr val="ED4746"/>
              </a:solidFill>
              <a:latin typeface="Calibri"/>
              <a:ea typeface="Calibri"/>
              <a:cs typeface="Calibri"/>
              <a:sym typeface="Calibri"/>
            </a:endParaRPr>
          </a:p>
        </p:txBody>
      </p:sp>
      <p:sp>
        <p:nvSpPr>
          <p:cNvPr id="16" name="Google Shape;16;p6"/>
          <p:cNvSpPr txBox="1"/>
          <p:nvPr/>
        </p:nvSpPr>
        <p:spPr>
          <a:xfrm>
            <a:off x="8996777" y="16090"/>
            <a:ext cx="58911" cy="41549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ED4746"/>
              </a:buClr>
              <a:buSzPts val="1200"/>
              <a:buFont typeface="Calibri"/>
              <a:buNone/>
            </a:pPr>
            <a:fld id="{00000000-1234-1234-1234-123412341234}" type="slidenum">
              <a:rPr lang="en-US" sz="900" b="1" i="0" u="none" strike="noStrike" cap="none">
                <a:solidFill>
                  <a:srgbClr val="ED4746"/>
                </a:solidFill>
                <a:latin typeface="Calibri"/>
                <a:ea typeface="Calibri"/>
                <a:cs typeface="Calibri"/>
                <a:sym typeface="Calibri"/>
              </a:rPr>
              <a:pPr marL="0" marR="0" lvl="0" indent="0" algn="ctr" rtl="0">
                <a:lnSpc>
                  <a:spcPct val="100000"/>
                </a:lnSpc>
                <a:spcBef>
                  <a:spcPts val="0"/>
                </a:spcBef>
                <a:spcAft>
                  <a:spcPts val="0"/>
                </a:spcAft>
                <a:buClr>
                  <a:srgbClr val="ED4746"/>
                </a:buClr>
                <a:buSzPts val="1200"/>
                <a:buFont typeface="Calibri"/>
                <a:buNone/>
              </a:pPr>
              <a:t>‹#›</a:t>
            </a:fld>
            <a:endParaRPr sz="900" b="1" i="0" u="none" strike="noStrike" cap="none">
              <a:solidFill>
                <a:srgbClr val="ED4746"/>
              </a:solidFill>
              <a:latin typeface="Calibri"/>
              <a:ea typeface="Calibri"/>
              <a:cs typeface="Calibri"/>
              <a:sym typeface="Calibri"/>
            </a:endParaRPr>
          </a:p>
        </p:txBody>
      </p:sp>
      <p:sp>
        <p:nvSpPr>
          <p:cNvPr id="17" name="Google Shape;17;p6"/>
          <p:cNvSpPr/>
          <p:nvPr/>
        </p:nvSpPr>
        <p:spPr>
          <a:xfrm>
            <a:off x="8928601" y="115888"/>
            <a:ext cx="215901" cy="215900"/>
          </a:xfrm>
          <a:prstGeom prst="rect">
            <a:avLst/>
          </a:prstGeom>
          <a:solidFill>
            <a:srgbClr val="F18F8F"/>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1800" b="0" i="0" u="none" strike="noStrike" cap="none">
              <a:solidFill>
                <a:srgbClr val="000000"/>
              </a:solidFill>
              <a:latin typeface="Calibri"/>
              <a:ea typeface="Calibri"/>
              <a:cs typeface="Calibri"/>
              <a:sym typeface="Calibri"/>
            </a:endParaRPr>
          </a:p>
        </p:txBody>
      </p:sp>
      <p:sp>
        <p:nvSpPr>
          <p:cNvPr id="18" name="Google Shape;18;p6"/>
          <p:cNvSpPr txBox="1"/>
          <p:nvPr/>
        </p:nvSpPr>
        <p:spPr>
          <a:xfrm>
            <a:off x="8996777" y="16090"/>
            <a:ext cx="58911" cy="41549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1200"/>
              <a:buFont typeface="Calibri"/>
              <a:buNone/>
            </a:pPr>
            <a:fld id="{00000000-1234-1234-1234-123412341234}" type="slidenum">
              <a:rPr lang="en-US" sz="900" b="1" i="0" u="none" strike="noStrike" cap="none">
                <a:solidFill>
                  <a:srgbClr val="FFFFFF"/>
                </a:solidFill>
                <a:latin typeface="Calibri"/>
                <a:ea typeface="Calibri"/>
                <a:cs typeface="Calibri"/>
                <a:sym typeface="Calibri"/>
              </a:rPr>
              <a:pPr marL="0" marR="0" lvl="0" indent="0" algn="ctr" rtl="0">
                <a:lnSpc>
                  <a:spcPct val="100000"/>
                </a:lnSpc>
                <a:spcBef>
                  <a:spcPts val="0"/>
                </a:spcBef>
                <a:spcAft>
                  <a:spcPts val="0"/>
                </a:spcAft>
                <a:buClr>
                  <a:srgbClr val="FFFFFF"/>
                </a:buClr>
                <a:buSzPts val="1200"/>
                <a:buFont typeface="Calibri"/>
                <a:buNone/>
              </a:pPr>
              <a:t>‹#›</a:t>
            </a:fld>
            <a:endParaRPr sz="900" b="1" i="0" u="none" strike="noStrike" cap="none">
              <a:solidFill>
                <a:srgbClr val="FFFFFF"/>
              </a:solidFill>
              <a:latin typeface="Calibri"/>
              <a:ea typeface="Calibri"/>
              <a:cs typeface="Calibri"/>
              <a:sym typeface="Calibri"/>
            </a:endParaRPr>
          </a:p>
        </p:txBody>
      </p:sp>
      <p:pic>
        <p:nvPicPr>
          <p:cNvPr id="19" name="Google Shape;19;p6" descr="A close up of a logo&#10;&#10;Description automatically generated"/>
          <p:cNvPicPr preferRelativeResize="0"/>
          <p:nvPr/>
        </p:nvPicPr>
        <p:blipFill rotWithShape="1">
          <a:blip r:embed="rId2">
            <a:alphaModFix/>
          </a:blip>
          <a:srcRect/>
          <a:stretch/>
        </p:blipFill>
        <p:spPr>
          <a:xfrm>
            <a:off x="8691562" y="115888"/>
            <a:ext cx="215900" cy="215900"/>
          </a:xfrm>
          <a:prstGeom prst="rect">
            <a:avLst/>
          </a:prstGeom>
          <a:noFill/>
          <a:ln>
            <a:noFill/>
          </a:ln>
        </p:spPr>
      </p:pic>
      <p:sp>
        <p:nvSpPr>
          <p:cNvPr id="20" name="Google Shape;20;p6"/>
          <p:cNvSpPr/>
          <p:nvPr/>
        </p:nvSpPr>
        <p:spPr>
          <a:xfrm>
            <a:off x="0" y="4541261"/>
            <a:ext cx="5143502" cy="601401"/>
          </a:xfrm>
          <a:prstGeom prst="rtTriangle">
            <a:avLst/>
          </a:prstGeom>
          <a:solidFill>
            <a:srgbClr val="F2F2F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350" b="0" i="0" u="none" strike="noStrike" cap="none">
              <a:solidFill>
                <a:srgbClr val="ED4746"/>
              </a:solidFill>
              <a:latin typeface="Calibri"/>
              <a:ea typeface="Calibri"/>
              <a:cs typeface="Calibri"/>
              <a:sym typeface="Calibri"/>
            </a:endParaRPr>
          </a:p>
        </p:txBody>
      </p:sp>
      <p:sp>
        <p:nvSpPr>
          <p:cNvPr id="21" name="Google Shape;21;p6"/>
          <p:cNvSpPr/>
          <p:nvPr/>
        </p:nvSpPr>
        <p:spPr>
          <a:xfrm>
            <a:off x="1" y="4668091"/>
            <a:ext cx="5143502" cy="475409"/>
          </a:xfrm>
          <a:prstGeom prst="rtTriangle">
            <a:avLst/>
          </a:prstGeom>
          <a:solidFill>
            <a:srgbClr val="E5E5E5"/>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350" b="0" i="0" u="none" strike="noStrike" cap="none">
              <a:solidFill>
                <a:srgbClr val="000000"/>
              </a:solidFill>
              <a:latin typeface="Calibri"/>
              <a:ea typeface="Calibri"/>
              <a:cs typeface="Calibri"/>
              <a:sym typeface="Calibri"/>
            </a:endParaRPr>
          </a:p>
        </p:txBody>
      </p:sp>
      <p:sp>
        <p:nvSpPr>
          <p:cNvPr id="22" name="Google Shape;22;p6"/>
          <p:cNvSpPr/>
          <p:nvPr/>
        </p:nvSpPr>
        <p:spPr>
          <a:xfrm>
            <a:off x="4551953" y="4941421"/>
            <a:ext cx="4572000" cy="600134"/>
          </a:xfrm>
          <a:prstGeom prst="rect">
            <a:avLst/>
          </a:prstGeom>
          <a:noFill/>
          <a:ln>
            <a:noFill/>
          </a:ln>
        </p:spPr>
        <p:txBody>
          <a:bodyPr spcFirstLastPara="1" wrap="square" lIns="68569" tIns="34275" rIns="68569" bIns="34275"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US" sz="750" b="0" i="0" u="none" strike="noStrike" cap="none">
                <a:solidFill>
                  <a:srgbClr val="404040"/>
                </a:solidFill>
                <a:latin typeface="Calibri"/>
                <a:ea typeface="Calibri"/>
                <a:cs typeface="Calibri"/>
                <a:sym typeface="Calibri"/>
              </a:rPr>
              <a:t>© 2019 Antler Confidential and Proprietary</a:t>
            </a:r>
            <a:endParaRPr sz="750" b="0" i="0" u="none" strike="noStrike" cap="none">
              <a:solidFill>
                <a:srgbClr val="40404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350" b="0" i="0" u="none" strike="noStrike" cap="none">
                <a:solidFill>
                  <a:schemeClr val="dk1"/>
                </a:solidFill>
                <a:latin typeface="Calibri"/>
                <a:ea typeface="Calibri"/>
                <a:cs typeface="Calibri"/>
                <a:sym typeface="Calibri"/>
              </a:rPr>
              <a:t/>
            </a:r>
            <a:br>
              <a:rPr lang="en-US" sz="1350" b="0" i="0" u="none" strike="noStrike" cap="none">
                <a:solidFill>
                  <a:schemeClr val="dk1"/>
                </a:solidFill>
                <a:latin typeface="Calibri"/>
                <a:ea typeface="Calibri"/>
                <a:cs typeface="Calibri"/>
                <a:sym typeface="Calibri"/>
              </a:rPr>
            </a:br>
            <a:endParaRPr sz="135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3638281"/>
      </p:ext>
    </p:extLst>
  </p:cSld>
  <p:clrMapOvr>
    <a:masterClrMapping/>
  </p:clrMapOvr>
  <p:extLst>
    <p:ext uri="{DCECCB84-F9BA-43D5-87BE-67443E8EF086}">
      <p15:sldGuideLst xmlns:p15="http://schemas.microsoft.com/office/powerpoint/2012/main">
        <p15:guide id="1" pos="5617">
          <p15:clr>
            <a:srgbClr val="F26B43"/>
          </p15:clr>
        </p15:guide>
        <p15:guide id="2" pos="76">
          <p15:clr>
            <a:srgbClr val="F26B43"/>
          </p15:clr>
        </p15:guide>
        <p15:guide id="3" orient="horz" pos="526">
          <p15:clr>
            <a:srgbClr val="F26B43"/>
          </p15:clr>
        </p15:guide>
        <p15:guide id="4" orient="horz" pos="2993">
          <p15:clr>
            <a:srgbClr val="F26B43"/>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
        <p:cNvGrpSpPr/>
        <p:nvPr/>
      </p:nvGrpSpPr>
      <p:grpSpPr>
        <a:xfrm>
          <a:off x="0" y="0"/>
          <a:ext cx="0" cy="0"/>
          <a:chOff x="0" y="0"/>
          <a:chExt cx="0" cy="0"/>
        </a:xfrm>
      </p:grpSpPr>
      <p:sp>
        <p:nvSpPr>
          <p:cNvPr id="62" name="Google Shape;62;g5f04774df0_0_55"/>
          <p:cNvSpPr txBox="1">
            <a:spLocks noGrp="1"/>
          </p:cNvSpPr>
          <p:nvPr>
            <p:ph type="ctrTitle"/>
          </p:nvPr>
        </p:nvSpPr>
        <p:spPr>
          <a:xfrm>
            <a:off x="311708" y="744575"/>
            <a:ext cx="8520600" cy="2052600"/>
          </a:xfrm>
          <a:prstGeom prst="rect">
            <a:avLst/>
          </a:prstGeom>
          <a:noFill/>
          <a:ln>
            <a:noFill/>
          </a:ln>
        </p:spPr>
        <p:txBody>
          <a:bodyPr spcFirstLastPara="1" wrap="square" lIns="91400" tIns="91400" rIns="91400" bIns="91400" anchor="b" anchorCtr="0">
            <a:noAutofit/>
          </a:bodyPr>
          <a:lstStyle>
            <a:lvl1pPr lvl="0" algn="ctr" rtl="0">
              <a:lnSpc>
                <a:spcPct val="100000"/>
              </a:lnSpc>
              <a:spcBef>
                <a:spcPts val="0"/>
              </a:spcBef>
              <a:spcAft>
                <a:spcPts val="0"/>
              </a:spcAft>
              <a:buClr>
                <a:srgbClr val="595959"/>
              </a:buClr>
              <a:buSzPts val="3900"/>
              <a:buFont typeface="Calibri"/>
              <a:buNone/>
              <a:defRPr sz="5200"/>
            </a:lvl1pPr>
            <a:lvl2pPr lvl="1" algn="ctr" rtl="0">
              <a:lnSpc>
                <a:spcPct val="100000"/>
              </a:lnSpc>
              <a:spcBef>
                <a:spcPts val="0"/>
              </a:spcBef>
              <a:spcAft>
                <a:spcPts val="0"/>
              </a:spcAft>
              <a:buClr>
                <a:schemeClr val="dk2"/>
              </a:buClr>
              <a:buSzPts val="3900"/>
              <a:buFont typeface="Arial"/>
              <a:buNone/>
              <a:defRPr sz="5200"/>
            </a:lvl2pPr>
            <a:lvl3pPr lvl="2" algn="ctr" rtl="0">
              <a:lnSpc>
                <a:spcPct val="100000"/>
              </a:lnSpc>
              <a:spcBef>
                <a:spcPts val="0"/>
              </a:spcBef>
              <a:spcAft>
                <a:spcPts val="0"/>
              </a:spcAft>
              <a:buClr>
                <a:schemeClr val="dk2"/>
              </a:buClr>
              <a:buSzPts val="3900"/>
              <a:buFont typeface="Arial"/>
              <a:buNone/>
              <a:defRPr sz="5200"/>
            </a:lvl3pPr>
            <a:lvl4pPr lvl="3" algn="ctr" rtl="0">
              <a:lnSpc>
                <a:spcPct val="100000"/>
              </a:lnSpc>
              <a:spcBef>
                <a:spcPts val="0"/>
              </a:spcBef>
              <a:spcAft>
                <a:spcPts val="0"/>
              </a:spcAft>
              <a:buClr>
                <a:schemeClr val="dk2"/>
              </a:buClr>
              <a:buSzPts val="3900"/>
              <a:buFont typeface="Arial"/>
              <a:buNone/>
              <a:defRPr sz="5200"/>
            </a:lvl4pPr>
            <a:lvl5pPr lvl="4" algn="ctr" rtl="0">
              <a:lnSpc>
                <a:spcPct val="100000"/>
              </a:lnSpc>
              <a:spcBef>
                <a:spcPts val="0"/>
              </a:spcBef>
              <a:spcAft>
                <a:spcPts val="0"/>
              </a:spcAft>
              <a:buClr>
                <a:schemeClr val="dk2"/>
              </a:buClr>
              <a:buSzPts val="3900"/>
              <a:buFont typeface="Arial"/>
              <a:buNone/>
              <a:defRPr sz="5200"/>
            </a:lvl5pPr>
            <a:lvl6pPr lvl="5" algn="ctr" rtl="0">
              <a:lnSpc>
                <a:spcPct val="100000"/>
              </a:lnSpc>
              <a:spcBef>
                <a:spcPts val="0"/>
              </a:spcBef>
              <a:spcAft>
                <a:spcPts val="0"/>
              </a:spcAft>
              <a:buClr>
                <a:schemeClr val="dk2"/>
              </a:buClr>
              <a:buSzPts val="3900"/>
              <a:buFont typeface="Arial"/>
              <a:buNone/>
              <a:defRPr sz="5200"/>
            </a:lvl6pPr>
            <a:lvl7pPr lvl="6" algn="ctr" rtl="0">
              <a:lnSpc>
                <a:spcPct val="100000"/>
              </a:lnSpc>
              <a:spcBef>
                <a:spcPts val="0"/>
              </a:spcBef>
              <a:spcAft>
                <a:spcPts val="0"/>
              </a:spcAft>
              <a:buClr>
                <a:schemeClr val="dk2"/>
              </a:buClr>
              <a:buSzPts val="3900"/>
              <a:buFont typeface="Arial"/>
              <a:buNone/>
              <a:defRPr sz="5200"/>
            </a:lvl7pPr>
            <a:lvl8pPr lvl="7" algn="ctr" rtl="0">
              <a:lnSpc>
                <a:spcPct val="100000"/>
              </a:lnSpc>
              <a:spcBef>
                <a:spcPts val="0"/>
              </a:spcBef>
              <a:spcAft>
                <a:spcPts val="0"/>
              </a:spcAft>
              <a:buClr>
                <a:schemeClr val="dk2"/>
              </a:buClr>
              <a:buSzPts val="3900"/>
              <a:buFont typeface="Arial"/>
              <a:buNone/>
              <a:defRPr sz="5200"/>
            </a:lvl8pPr>
            <a:lvl9pPr lvl="8" algn="ctr" rtl="0">
              <a:lnSpc>
                <a:spcPct val="100000"/>
              </a:lnSpc>
              <a:spcBef>
                <a:spcPts val="0"/>
              </a:spcBef>
              <a:spcAft>
                <a:spcPts val="0"/>
              </a:spcAft>
              <a:buClr>
                <a:schemeClr val="dk2"/>
              </a:buClr>
              <a:buSzPts val="3900"/>
              <a:buFont typeface="Arial"/>
              <a:buNone/>
              <a:defRPr sz="5200"/>
            </a:lvl9pPr>
          </a:lstStyle>
          <a:p>
            <a:endParaRPr/>
          </a:p>
        </p:txBody>
      </p:sp>
      <p:sp>
        <p:nvSpPr>
          <p:cNvPr id="63" name="Google Shape;63;g5f04774df0_0_55"/>
          <p:cNvSpPr txBox="1">
            <a:spLocks noGrp="1"/>
          </p:cNvSpPr>
          <p:nvPr>
            <p:ph type="subTitle" idx="1"/>
          </p:nvPr>
        </p:nvSpPr>
        <p:spPr>
          <a:xfrm>
            <a:off x="311700" y="2834125"/>
            <a:ext cx="8520600" cy="792600"/>
          </a:xfrm>
          <a:prstGeom prst="rect">
            <a:avLst/>
          </a:prstGeom>
          <a:noFill/>
          <a:ln>
            <a:noFill/>
          </a:ln>
        </p:spPr>
        <p:txBody>
          <a:bodyPr spcFirstLastPara="1" wrap="square" lIns="91400" tIns="91400" rIns="91400" bIns="91400" anchor="t" anchorCtr="0">
            <a:noAutofit/>
          </a:bodyPr>
          <a:lstStyle>
            <a:lvl1pPr lvl="0" algn="ctr" rtl="0">
              <a:lnSpc>
                <a:spcPct val="100000"/>
              </a:lnSpc>
              <a:spcBef>
                <a:spcPts val="0"/>
              </a:spcBef>
              <a:spcAft>
                <a:spcPts val="0"/>
              </a:spcAft>
              <a:buSzPts val="2100"/>
              <a:buFont typeface="Calibri"/>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4" name="Google Shape;64;g5f04774df0_0_55"/>
          <p:cNvSpPr txBox="1">
            <a:spLocks noGrp="1"/>
          </p:cNvSpPr>
          <p:nvPr>
            <p:ph type="sldNum" idx="12"/>
          </p:nvPr>
        </p:nvSpPr>
        <p:spPr>
          <a:xfrm>
            <a:off x="8472458" y="4663217"/>
            <a:ext cx="548700" cy="3936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8"/>
        <p:cNvGrpSpPr/>
        <p:nvPr/>
      </p:nvGrpSpPr>
      <p:grpSpPr>
        <a:xfrm>
          <a:off x="0" y="0"/>
          <a:ext cx="0" cy="0"/>
          <a:chOff x="0" y="0"/>
          <a:chExt cx="0" cy="0"/>
        </a:xfrm>
      </p:grpSpPr>
      <p:pic>
        <p:nvPicPr>
          <p:cNvPr id="69" name="Google Shape;69;g5f04774df0_0_62"/>
          <p:cNvPicPr preferRelativeResize="0"/>
          <p:nvPr/>
        </p:nvPicPr>
        <p:blipFill rotWithShape="1">
          <a:blip r:embed="rId2">
            <a:alphaModFix/>
          </a:blip>
          <a:srcRect/>
          <a:stretch/>
        </p:blipFill>
        <p:spPr>
          <a:xfrm>
            <a:off x="2" y="-7905"/>
            <a:ext cx="9143999" cy="5218793"/>
          </a:xfrm>
          <a:prstGeom prst="rect">
            <a:avLst/>
          </a:prstGeom>
          <a:noFill/>
          <a:ln>
            <a:noFill/>
          </a:ln>
        </p:spPr>
      </p:pic>
      <p:sp>
        <p:nvSpPr>
          <p:cNvPr id="70" name="Google Shape;70;g5f04774df0_0_62"/>
          <p:cNvSpPr/>
          <p:nvPr/>
        </p:nvSpPr>
        <p:spPr>
          <a:xfrm>
            <a:off x="0" y="1"/>
            <a:ext cx="9144000" cy="5225100"/>
          </a:xfrm>
          <a:prstGeom prst="rect">
            <a:avLst/>
          </a:prstGeom>
          <a:solidFill>
            <a:schemeClr val="dk1">
              <a:alpha val="31760"/>
            </a:schemeClr>
          </a:solidFill>
          <a:ln w="9525"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71;g5f04774df0_0_62"/>
          <p:cNvSpPr txBox="1">
            <a:spLocks noGrp="1"/>
          </p:cNvSpPr>
          <p:nvPr>
            <p:ph type="ctrTitle"/>
          </p:nvPr>
        </p:nvSpPr>
        <p:spPr>
          <a:xfrm>
            <a:off x="546100" y="4050376"/>
            <a:ext cx="6358800" cy="49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1100"/>
              <a:buFont typeface="Calibri"/>
              <a:buNone/>
              <a:defRPr sz="3200" b="0">
                <a:solidFill>
                  <a:schemeClr val="lt1"/>
                </a:solidFill>
                <a:latin typeface="Calibri"/>
                <a:ea typeface="Calibri"/>
                <a:cs typeface="Calibri"/>
                <a:sym typeface="Calibri"/>
              </a:defRPr>
            </a:lvl1pPr>
            <a:lvl2pPr lvl="1" algn="l" rtl="0">
              <a:lnSpc>
                <a:spcPct val="100000"/>
              </a:lnSpc>
              <a:spcBef>
                <a:spcPts val="0"/>
              </a:spcBef>
              <a:spcAft>
                <a:spcPts val="0"/>
              </a:spcAft>
              <a:buClr>
                <a:schemeClr val="dk2"/>
              </a:buClr>
              <a:buSzPts val="1100"/>
              <a:buFont typeface="Arial"/>
              <a:buNone/>
              <a:defRPr/>
            </a:lvl2pPr>
            <a:lvl3pPr lvl="2" algn="l" rtl="0">
              <a:lnSpc>
                <a:spcPct val="100000"/>
              </a:lnSpc>
              <a:spcBef>
                <a:spcPts val="0"/>
              </a:spcBef>
              <a:spcAft>
                <a:spcPts val="0"/>
              </a:spcAft>
              <a:buClr>
                <a:schemeClr val="dk2"/>
              </a:buClr>
              <a:buSzPts val="1100"/>
              <a:buFont typeface="Arial"/>
              <a:buNone/>
              <a:defRPr/>
            </a:lvl3pPr>
            <a:lvl4pPr lvl="3" algn="l" rtl="0">
              <a:lnSpc>
                <a:spcPct val="100000"/>
              </a:lnSpc>
              <a:spcBef>
                <a:spcPts val="0"/>
              </a:spcBef>
              <a:spcAft>
                <a:spcPts val="0"/>
              </a:spcAft>
              <a:buClr>
                <a:schemeClr val="dk2"/>
              </a:buClr>
              <a:buSzPts val="1100"/>
              <a:buFont typeface="Arial"/>
              <a:buNone/>
              <a:defRPr/>
            </a:lvl4pPr>
            <a:lvl5pPr lvl="4" algn="l" rtl="0">
              <a:lnSpc>
                <a:spcPct val="100000"/>
              </a:lnSpc>
              <a:spcBef>
                <a:spcPts val="0"/>
              </a:spcBef>
              <a:spcAft>
                <a:spcPts val="0"/>
              </a:spcAft>
              <a:buClr>
                <a:schemeClr val="dk2"/>
              </a:buClr>
              <a:buSzPts val="1100"/>
              <a:buFont typeface="Arial"/>
              <a:buNone/>
              <a:defRPr/>
            </a:lvl5pPr>
            <a:lvl6pPr lvl="5" algn="l" rtl="0">
              <a:lnSpc>
                <a:spcPct val="100000"/>
              </a:lnSpc>
              <a:spcBef>
                <a:spcPts val="0"/>
              </a:spcBef>
              <a:spcAft>
                <a:spcPts val="0"/>
              </a:spcAft>
              <a:buClr>
                <a:schemeClr val="dk2"/>
              </a:buClr>
              <a:buSzPts val="1100"/>
              <a:buFont typeface="Arial"/>
              <a:buNone/>
              <a:defRPr/>
            </a:lvl6pPr>
            <a:lvl7pPr lvl="6" algn="l" rtl="0">
              <a:lnSpc>
                <a:spcPct val="100000"/>
              </a:lnSpc>
              <a:spcBef>
                <a:spcPts val="0"/>
              </a:spcBef>
              <a:spcAft>
                <a:spcPts val="0"/>
              </a:spcAft>
              <a:buClr>
                <a:schemeClr val="dk2"/>
              </a:buClr>
              <a:buSzPts val="1100"/>
              <a:buFont typeface="Arial"/>
              <a:buNone/>
              <a:defRPr/>
            </a:lvl7pPr>
            <a:lvl8pPr lvl="7" algn="l" rtl="0">
              <a:lnSpc>
                <a:spcPct val="100000"/>
              </a:lnSpc>
              <a:spcBef>
                <a:spcPts val="0"/>
              </a:spcBef>
              <a:spcAft>
                <a:spcPts val="0"/>
              </a:spcAft>
              <a:buClr>
                <a:schemeClr val="dk2"/>
              </a:buClr>
              <a:buSzPts val="1100"/>
              <a:buFont typeface="Arial"/>
              <a:buNone/>
              <a:defRPr/>
            </a:lvl8pPr>
            <a:lvl9pPr lvl="8" algn="l" rtl="0">
              <a:lnSpc>
                <a:spcPct val="100000"/>
              </a:lnSpc>
              <a:spcBef>
                <a:spcPts val="0"/>
              </a:spcBef>
              <a:spcAft>
                <a:spcPts val="0"/>
              </a:spcAft>
              <a:buClr>
                <a:schemeClr val="dk2"/>
              </a:buClr>
              <a:buSzPts val="1100"/>
              <a:buFont typeface="Arial"/>
              <a:buNone/>
              <a:defRPr/>
            </a:lvl9pPr>
          </a:lstStyle>
          <a:p>
            <a:endParaRPr/>
          </a:p>
        </p:txBody>
      </p:sp>
      <p:sp>
        <p:nvSpPr>
          <p:cNvPr id="72" name="Google Shape;72;g5f04774df0_0_62"/>
          <p:cNvSpPr txBox="1">
            <a:spLocks noGrp="1"/>
          </p:cNvSpPr>
          <p:nvPr>
            <p:ph type="subTitle" idx="1"/>
          </p:nvPr>
        </p:nvSpPr>
        <p:spPr>
          <a:xfrm>
            <a:off x="546100" y="4646080"/>
            <a:ext cx="6358800" cy="219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100"/>
              <a:buFont typeface="Calibri"/>
              <a:buNone/>
              <a:defRPr sz="1400" cap="none">
                <a:solidFill>
                  <a:schemeClr val="lt1"/>
                </a:solidFill>
                <a:latin typeface="Calibri"/>
                <a:ea typeface="Calibri"/>
                <a:cs typeface="Calibri"/>
                <a:sym typeface="Calibri"/>
              </a:defRPr>
            </a:lvl1pPr>
            <a:lvl2pPr lvl="1" algn="l" rtl="0">
              <a:lnSpc>
                <a:spcPct val="100000"/>
              </a:lnSpc>
              <a:spcBef>
                <a:spcPts val="0"/>
              </a:spcBef>
              <a:spcAft>
                <a:spcPts val="0"/>
              </a:spcAft>
              <a:buSzPts val="1500"/>
              <a:buChar char="▪"/>
              <a:defRPr/>
            </a:lvl2pPr>
            <a:lvl3pPr lvl="2" algn="l" rtl="0">
              <a:lnSpc>
                <a:spcPct val="100000"/>
              </a:lnSpc>
              <a:spcBef>
                <a:spcPts val="0"/>
              </a:spcBef>
              <a:spcAft>
                <a:spcPts val="0"/>
              </a:spcAft>
              <a:buSzPts val="1400"/>
              <a:buChar char="–"/>
              <a:defRPr/>
            </a:lvl3pPr>
            <a:lvl4pPr lvl="3" algn="l" rtl="0">
              <a:lnSpc>
                <a:spcPct val="100000"/>
              </a:lnSpc>
              <a:spcBef>
                <a:spcPts val="0"/>
              </a:spcBef>
              <a:spcAft>
                <a:spcPts val="0"/>
              </a:spcAft>
              <a:buSzPts val="1400"/>
              <a:buChar char="▫"/>
              <a:defRPr/>
            </a:lvl4pPr>
            <a:lvl5pPr lvl="4" algn="l" rtl="0">
              <a:lnSpc>
                <a:spcPct val="100000"/>
              </a:lnSpc>
              <a:spcBef>
                <a:spcPts val="0"/>
              </a:spcBef>
              <a:spcAft>
                <a:spcPts val="0"/>
              </a:spcAft>
              <a:buSzPts val="1100"/>
              <a:buChar char="-"/>
              <a:defRPr/>
            </a:lvl5pPr>
            <a:lvl6pPr lvl="5" algn="l" rtl="0">
              <a:lnSpc>
                <a:spcPct val="100000"/>
              </a:lnSpc>
              <a:spcBef>
                <a:spcPts val="0"/>
              </a:spcBef>
              <a:spcAft>
                <a:spcPts val="0"/>
              </a:spcAft>
              <a:buSzPts val="1400"/>
              <a:buChar char="-"/>
              <a:defRPr/>
            </a:lvl6pPr>
            <a:lvl7pPr lvl="6" algn="l" rtl="0">
              <a:lnSpc>
                <a:spcPct val="100000"/>
              </a:lnSpc>
              <a:spcBef>
                <a:spcPts val="0"/>
              </a:spcBef>
              <a:spcAft>
                <a:spcPts val="0"/>
              </a:spcAft>
              <a:buSzPts val="1400"/>
              <a:buChar char="-"/>
              <a:defRPr/>
            </a:lvl7pPr>
            <a:lvl8pPr lvl="7" algn="l" rtl="0">
              <a:lnSpc>
                <a:spcPct val="100000"/>
              </a:lnSpc>
              <a:spcBef>
                <a:spcPts val="0"/>
              </a:spcBef>
              <a:spcAft>
                <a:spcPts val="0"/>
              </a:spcAft>
              <a:buSzPts val="1400"/>
              <a:buChar char="-"/>
              <a:defRPr/>
            </a:lvl8pPr>
            <a:lvl9pPr lvl="8" algn="l" rtl="0">
              <a:lnSpc>
                <a:spcPct val="100000"/>
              </a:lnSpc>
              <a:spcBef>
                <a:spcPts val="0"/>
              </a:spcBef>
              <a:spcAft>
                <a:spcPts val="0"/>
              </a:spcAft>
              <a:buSzPts val="1400"/>
              <a:buChar char="-"/>
              <a:defRPr/>
            </a:lvl9pPr>
          </a:lstStyle>
          <a:p>
            <a:endParaRPr/>
          </a:p>
        </p:txBody>
      </p:sp>
      <p:pic>
        <p:nvPicPr>
          <p:cNvPr id="73" name="Google Shape;73;g5f04774df0_0_62"/>
          <p:cNvPicPr preferRelativeResize="0"/>
          <p:nvPr/>
        </p:nvPicPr>
        <p:blipFill rotWithShape="1">
          <a:blip r:embed="rId3">
            <a:alphaModFix/>
          </a:blip>
          <a:srcRect r="3623"/>
          <a:stretch/>
        </p:blipFill>
        <p:spPr>
          <a:xfrm>
            <a:off x="606425" y="436563"/>
            <a:ext cx="1970521" cy="533400"/>
          </a:xfrm>
          <a:prstGeom prst="rect">
            <a:avLst/>
          </a:prstGeom>
          <a:noFill/>
          <a:ln>
            <a:noFill/>
          </a:ln>
        </p:spPr>
      </p:pic>
      <p:sp>
        <p:nvSpPr>
          <p:cNvPr id="74" name="Google Shape;74;g5f04774df0_0_62"/>
          <p:cNvSpPr txBox="1"/>
          <p:nvPr/>
        </p:nvSpPr>
        <p:spPr>
          <a:xfrm>
            <a:off x="546103" y="1001713"/>
            <a:ext cx="3698700" cy="1047900"/>
          </a:xfrm>
          <a:prstGeom prst="rect">
            <a:avLst/>
          </a:prstGeom>
          <a:noFill/>
          <a:ln>
            <a:noFill/>
          </a:ln>
        </p:spPr>
        <p:txBody>
          <a:bodyPr spcFirstLastPara="1" wrap="square" lIns="68550" tIns="34250" rIns="68550" bIns="34250" anchor="ctr" anchorCtr="0">
            <a:noAutofit/>
          </a:bodyPr>
          <a:lstStyle/>
          <a:p>
            <a:pPr marL="0" marR="0" lvl="0" indent="0" algn="l" rtl="0">
              <a:lnSpc>
                <a:spcPct val="8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We enable</a:t>
            </a:r>
            <a:endParaRPr sz="140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great founders</a:t>
            </a:r>
            <a:endParaRPr sz="1400">
              <a:solidFill>
                <a:schemeClr val="dk1"/>
              </a:solidFill>
              <a:latin typeface="Calibri"/>
              <a:ea typeface="Calibri"/>
              <a:cs typeface="Calibri"/>
              <a:sym typeface="Calibri"/>
            </a:endParaRPr>
          </a:p>
        </p:txBody>
      </p:sp>
      <p:sp>
        <p:nvSpPr>
          <p:cNvPr id="75" name="Google Shape;75;g5f04774df0_0_62"/>
          <p:cNvSpPr txBox="1"/>
          <p:nvPr/>
        </p:nvSpPr>
        <p:spPr>
          <a:xfrm>
            <a:off x="5377509" y="4911643"/>
            <a:ext cx="3698700" cy="285600"/>
          </a:xfrm>
          <a:prstGeom prst="rect">
            <a:avLst/>
          </a:prstGeom>
          <a:noFill/>
          <a:ln>
            <a:noFill/>
          </a:ln>
        </p:spPr>
        <p:txBody>
          <a:bodyPr spcFirstLastPara="1" wrap="square" lIns="68550" tIns="34250" rIns="68550" bIns="34250" anchor="ctr" anchorCtr="0">
            <a:noAutofit/>
          </a:bodyPr>
          <a:lstStyle/>
          <a:p>
            <a:pPr marL="0" marR="0" lvl="0" indent="0" algn="r" rtl="0">
              <a:lnSpc>
                <a:spcPct val="80000"/>
              </a:lnSpc>
              <a:spcBef>
                <a:spcPts val="0"/>
              </a:spcBef>
              <a:spcAft>
                <a:spcPts val="0"/>
              </a:spcAft>
              <a:buClr>
                <a:schemeClr val="lt1"/>
              </a:buClr>
              <a:buSzPts val="1200"/>
              <a:buFont typeface="Calibri"/>
              <a:buNone/>
            </a:pPr>
            <a:r>
              <a:rPr lang="en-US" sz="1200" b="1" i="0" u="none" strike="noStrike" cap="none">
                <a:solidFill>
                  <a:schemeClr val="lt1"/>
                </a:solidFill>
                <a:latin typeface="Calibri"/>
                <a:ea typeface="Calibri"/>
                <a:cs typeface="Calibri"/>
                <a:sym typeface="Calibri"/>
              </a:rPr>
              <a:t>www.antler.co</a:t>
            </a:r>
            <a:endParaRPr sz="1200" b="1">
              <a:solidFill>
                <a:schemeClr val="dk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76"/>
        <p:cNvGrpSpPr/>
        <p:nvPr/>
      </p:nvGrpSpPr>
      <p:grpSpPr>
        <a:xfrm>
          <a:off x="0" y="0"/>
          <a:ext cx="0" cy="0"/>
          <a:chOff x="0" y="0"/>
          <a:chExt cx="0" cy="0"/>
        </a:xfrm>
      </p:grpSpPr>
      <p:sp>
        <p:nvSpPr>
          <p:cNvPr id="77" name="Google Shape;77;g5f04774df0_0_70"/>
          <p:cNvSpPr/>
          <p:nvPr/>
        </p:nvSpPr>
        <p:spPr>
          <a:xfrm rot="10800000">
            <a:off x="4000500" y="2747"/>
            <a:ext cx="5143500" cy="601500"/>
          </a:xfrm>
          <a:prstGeom prst="rtTriangle">
            <a:avLst/>
          </a:prstGeom>
          <a:solidFill>
            <a:srgbClr val="F6CCC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ED4746"/>
              </a:solidFill>
              <a:latin typeface="Calibri"/>
              <a:ea typeface="Calibri"/>
              <a:cs typeface="Calibri"/>
              <a:sym typeface="Calibri"/>
            </a:endParaRPr>
          </a:p>
        </p:txBody>
      </p:sp>
      <p:sp>
        <p:nvSpPr>
          <p:cNvPr id="78" name="Google Shape;78;g5f04774df0_0_70"/>
          <p:cNvSpPr/>
          <p:nvPr/>
        </p:nvSpPr>
        <p:spPr>
          <a:xfrm rot="10800000">
            <a:off x="4000500" y="2756"/>
            <a:ext cx="5143500" cy="475500"/>
          </a:xfrm>
          <a:prstGeom prst="rtTriangle">
            <a:avLst/>
          </a:prstGeom>
          <a:solidFill>
            <a:srgbClr val="ED47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ED4746"/>
              </a:solidFill>
              <a:latin typeface="Calibri"/>
              <a:ea typeface="Calibri"/>
              <a:cs typeface="Calibri"/>
              <a:sym typeface="Calibri"/>
            </a:endParaRPr>
          </a:p>
        </p:txBody>
      </p:sp>
      <p:sp>
        <p:nvSpPr>
          <p:cNvPr id="79" name="Google Shape;79;g5f04774df0_0_70"/>
          <p:cNvSpPr txBox="1"/>
          <p:nvPr/>
        </p:nvSpPr>
        <p:spPr>
          <a:xfrm>
            <a:off x="8955702" y="154591"/>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D4746"/>
              </a:buClr>
              <a:buSzPts val="900"/>
              <a:buFont typeface="Calibri"/>
              <a:buNone/>
            </a:pPr>
            <a:fld id="{00000000-1234-1234-1234-123412341234}" type="slidenum">
              <a:rPr lang="en-US" sz="900" b="1" i="0" u="none" strike="noStrike" cap="none">
                <a:solidFill>
                  <a:srgbClr val="ED4746"/>
                </a:solidFill>
                <a:latin typeface="Calibri"/>
                <a:ea typeface="Calibri"/>
                <a:cs typeface="Calibri"/>
                <a:sym typeface="Calibri"/>
              </a:rPr>
              <a:t>‹#›</a:t>
            </a:fld>
            <a:endParaRPr sz="900" b="1" i="0" u="none" strike="noStrike" cap="none">
              <a:solidFill>
                <a:srgbClr val="ED4746"/>
              </a:solidFill>
              <a:latin typeface="Calibri"/>
              <a:ea typeface="Calibri"/>
              <a:cs typeface="Calibri"/>
              <a:sym typeface="Calibri"/>
            </a:endParaRPr>
          </a:p>
        </p:txBody>
      </p:sp>
      <p:sp>
        <p:nvSpPr>
          <p:cNvPr id="80" name="Google Shape;80;g5f04774df0_0_70"/>
          <p:cNvSpPr/>
          <p:nvPr/>
        </p:nvSpPr>
        <p:spPr>
          <a:xfrm>
            <a:off x="8928602" y="115888"/>
            <a:ext cx="216000" cy="216000"/>
          </a:xfrm>
          <a:prstGeom prst="rect">
            <a:avLst/>
          </a:prstGeom>
          <a:solidFill>
            <a:srgbClr val="F18F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 name="Google Shape;81;g5f04774df0_0_70"/>
          <p:cNvSpPr txBox="1"/>
          <p:nvPr/>
        </p:nvSpPr>
        <p:spPr>
          <a:xfrm>
            <a:off x="8955702" y="154591"/>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Calibri"/>
              <a:buNone/>
            </a:pPr>
            <a:fld id="{00000000-1234-1234-1234-123412341234}" type="slidenum">
              <a:rPr lang="en-US" sz="900" b="1" i="0" u="none" strike="noStrike" cap="none">
                <a:solidFill>
                  <a:srgbClr val="FFFFFF"/>
                </a:solidFill>
                <a:latin typeface="Calibri"/>
                <a:ea typeface="Calibri"/>
                <a:cs typeface="Calibri"/>
                <a:sym typeface="Calibri"/>
              </a:rPr>
              <a:t>‹#›</a:t>
            </a:fld>
            <a:endParaRPr sz="900" b="1" i="0" u="none" strike="noStrike" cap="none">
              <a:solidFill>
                <a:srgbClr val="FFFFFF"/>
              </a:solidFill>
              <a:latin typeface="Calibri"/>
              <a:ea typeface="Calibri"/>
              <a:cs typeface="Calibri"/>
              <a:sym typeface="Calibri"/>
            </a:endParaRPr>
          </a:p>
        </p:txBody>
      </p:sp>
      <p:pic>
        <p:nvPicPr>
          <p:cNvPr id="82" name="Google Shape;82;g5f04774df0_0_70" descr="A close up of a logo&#10;&#10;Description automatically generated"/>
          <p:cNvPicPr preferRelativeResize="0"/>
          <p:nvPr/>
        </p:nvPicPr>
        <p:blipFill rotWithShape="1">
          <a:blip r:embed="rId2">
            <a:alphaModFix/>
          </a:blip>
          <a:srcRect/>
          <a:stretch/>
        </p:blipFill>
        <p:spPr>
          <a:xfrm>
            <a:off x="8691562" y="115888"/>
            <a:ext cx="215899" cy="215899"/>
          </a:xfrm>
          <a:prstGeom prst="rect">
            <a:avLst/>
          </a:prstGeom>
          <a:noFill/>
          <a:ln>
            <a:noFill/>
          </a:ln>
        </p:spPr>
      </p:pic>
      <p:sp>
        <p:nvSpPr>
          <p:cNvPr id="83" name="Google Shape;83;g5f04774df0_0_70"/>
          <p:cNvSpPr/>
          <p:nvPr/>
        </p:nvSpPr>
        <p:spPr>
          <a:xfrm>
            <a:off x="1" y="4541261"/>
            <a:ext cx="5143500" cy="601500"/>
          </a:xfrm>
          <a:prstGeom prst="rtTriangle">
            <a:avLst/>
          </a:prstGeom>
          <a:solidFill>
            <a:srgbClr val="F2F2F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ED4746"/>
              </a:solidFill>
              <a:latin typeface="Calibri"/>
              <a:ea typeface="Calibri"/>
              <a:cs typeface="Calibri"/>
              <a:sym typeface="Calibri"/>
            </a:endParaRPr>
          </a:p>
        </p:txBody>
      </p:sp>
      <p:sp>
        <p:nvSpPr>
          <p:cNvPr id="84" name="Google Shape;84;g5f04774df0_0_70"/>
          <p:cNvSpPr/>
          <p:nvPr/>
        </p:nvSpPr>
        <p:spPr>
          <a:xfrm>
            <a:off x="1" y="4668092"/>
            <a:ext cx="5143500" cy="475500"/>
          </a:xfrm>
          <a:prstGeom prst="rtTriangle">
            <a:avLst/>
          </a:prstGeom>
          <a:solidFill>
            <a:srgbClr val="E5E5E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000000"/>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pos="4213">
          <p15:clr>
            <a:srgbClr val="F26B43"/>
          </p15:clr>
        </p15:guide>
        <p15:guide id="2" pos="57">
          <p15:clr>
            <a:srgbClr val="F26B43"/>
          </p15:clr>
        </p15:guide>
        <p15:guide id="3" orient="horz" pos="395">
          <p15:clr>
            <a:srgbClr val="F26B43"/>
          </p15:clr>
        </p15:guide>
        <p15:guide id="4" orient="horz" pos="2245">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ED4746"/>
        </a:solidFill>
        <a:effectLst/>
      </p:bgPr>
    </p:bg>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3009364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3"/>
        <p:cNvGrpSpPr/>
        <p:nvPr/>
      </p:nvGrpSpPr>
      <p:grpSpPr>
        <a:xfrm>
          <a:off x="0" y="0"/>
          <a:ext cx="0" cy="0"/>
          <a:chOff x="0" y="0"/>
          <a:chExt cx="0" cy="0"/>
        </a:xfrm>
      </p:grpSpPr>
      <p:sp>
        <p:nvSpPr>
          <p:cNvPr id="14" name="Google Shape;14;p6"/>
          <p:cNvSpPr/>
          <p:nvPr/>
        </p:nvSpPr>
        <p:spPr>
          <a:xfrm rot="10800000">
            <a:off x="4000498" y="2846"/>
            <a:ext cx="5143502" cy="601401"/>
          </a:xfrm>
          <a:prstGeom prst="rtTriangle">
            <a:avLst/>
          </a:prstGeom>
          <a:solidFill>
            <a:srgbClr val="F6CCCD"/>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350" b="0" i="0" u="none" strike="noStrike" cap="none">
              <a:solidFill>
                <a:srgbClr val="ED4746"/>
              </a:solidFill>
              <a:latin typeface="Calibri"/>
              <a:ea typeface="Calibri"/>
              <a:cs typeface="Calibri"/>
              <a:sym typeface="Calibri"/>
            </a:endParaRPr>
          </a:p>
        </p:txBody>
      </p:sp>
      <p:sp>
        <p:nvSpPr>
          <p:cNvPr id="15" name="Google Shape;15;p6"/>
          <p:cNvSpPr/>
          <p:nvPr/>
        </p:nvSpPr>
        <p:spPr>
          <a:xfrm rot="10800000">
            <a:off x="4000498" y="2845"/>
            <a:ext cx="5143502" cy="475409"/>
          </a:xfrm>
          <a:prstGeom prst="rtTriangle">
            <a:avLst/>
          </a:prstGeom>
          <a:solidFill>
            <a:srgbClr val="ED4746"/>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350" b="0" i="0" u="none" strike="noStrike" cap="none">
              <a:solidFill>
                <a:srgbClr val="ED4746"/>
              </a:solidFill>
              <a:latin typeface="Calibri"/>
              <a:ea typeface="Calibri"/>
              <a:cs typeface="Calibri"/>
              <a:sym typeface="Calibri"/>
            </a:endParaRPr>
          </a:p>
        </p:txBody>
      </p:sp>
      <p:sp>
        <p:nvSpPr>
          <p:cNvPr id="16" name="Google Shape;16;p6"/>
          <p:cNvSpPr txBox="1"/>
          <p:nvPr/>
        </p:nvSpPr>
        <p:spPr>
          <a:xfrm>
            <a:off x="8996777" y="16090"/>
            <a:ext cx="58911" cy="41549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ED4746"/>
              </a:buClr>
              <a:buSzPts val="1200"/>
              <a:buFont typeface="Calibri"/>
              <a:buNone/>
            </a:pPr>
            <a:fld id="{00000000-1234-1234-1234-123412341234}" type="slidenum">
              <a:rPr lang="en-US" sz="900" b="1" i="0" u="none" strike="noStrike" cap="none">
                <a:solidFill>
                  <a:srgbClr val="ED4746"/>
                </a:solidFill>
                <a:latin typeface="Calibri"/>
                <a:ea typeface="Calibri"/>
                <a:cs typeface="Calibri"/>
                <a:sym typeface="Calibri"/>
              </a:rPr>
              <a:pPr marL="0" marR="0" lvl="0" indent="0" algn="ctr" rtl="0">
                <a:lnSpc>
                  <a:spcPct val="100000"/>
                </a:lnSpc>
                <a:spcBef>
                  <a:spcPts val="0"/>
                </a:spcBef>
                <a:spcAft>
                  <a:spcPts val="0"/>
                </a:spcAft>
                <a:buClr>
                  <a:srgbClr val="ED4746"/>
                </a:buClr>
                <a:buSzPts val="1200"/>
                <a:buFont typeface="Calibri"/>
                <a:buNone/>
              </a:pPr>
              <a:t>‹#›</a:t>
            </a:fld>
            <a:endParaRPr sz="900" b="1" i="0" u="none" strike="noStrike" cap="none">
              <a:solidFill>
                <a:srgbClr val="ED4746"/>
              </a:solidFill>
              <a:latin typeface="Calibri"/>
              <a:ea typeface="Calibri"/>
              <a:cs typeface="Calibri"/>
              <a:sym typeface="Calibri"/>
            </a:endParaRPr>
          </a:p>
        </p:txBody>
      </p:sp>
      <p:sp>
        <p:nvSpPr>
          <p:cNvPr id="17" name="Google Shape;17;p6"/>
          <p:cNvSpPr/>
          <p:nvPr/>
        </p:nvSpPr>
        <p:spPr>
          <a:xfrm>
            <a:off x="8928601" y="115888"/>
            <a:ext cx="215901" cy="215900"/>
          </a:xfrm>
          <a:prstGeom prst="rect">
            <a:avLst/>
          </a:prstGeom>
          <a:solidFill>
            <a:srgbClr val="F18F8F"/>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1800" b="0" i="0" u="none" strike="noStrike" cap="none">
              <a:solidFill>
                <a:srgbClr val="000000"/>
              </a:solidFill>
              <a:latin typeface="Calibri"/>
              <a:ea typeface="Calibri"/>
              <a:cs typeface="Calibri"/>
              <a:sym typeface="Calibri"/>
            </a:endParaRPr>
          </a:p>
        </p:txBody>
      </p:sp>
      <p:sp>
        <p:nvSpPr>
          <p:cNvPr id="18" name="Google Shape;18;p6"/>
          <p:cNvSpPr txBox="1"/>
          <p:nvPr/>
        </p:nvSpPr>
        <p:spPr>
          <a:xfrm>
            <a:off x="8996777" y="16090"/>
            <a:ext cx="58911" cy="41549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1200"/>
              <a:buFont typeface="Calibri"/>
              <a:buNone/>
            </a:pPr>
            <a:fld id="{00000000-1234-1234-1234-123412341234}" type="slidenum">
              <a:rPr lang="en-US" sz="900" b="1" i="0" u="none" strike="noStrike" cap="none">
                <a:solidFill>
                  <a:srgbClr val="FFFFFF"/>
                </a:solidFill>
                <a:latin typeface="Calibri"/>
                <a:ea typeface="Calibri"/>
                <a:cs typeface="Calibri"/>
                <a:sym typeface="Calibri"/>
              </a:rPr>
              <a:pPr marL="0" marR="0" lvl="0" indent="0" algn="ctr" rtl="0">
                <a:lnSpc>
                  <a:spcPct val="100000"/>
                </a:lnSpc>
                <a:spcBef>
                  <a:spcPts val="0"/>
                </a:spcBef>
                <a:spcAft>
                  <a:spcPts val="0"/>
                </a:spcAft>
                <a:buClr>
                  <a:srgbClr val="FFFFFF"/>
                </a:buClr>
                <a:buSzPts val="1200"/>
                <a:buFont typeface="Calibri"/>
                <a:buNone/>
              </a:pPr>
              <a:t>‹#›</a:t>
            </a:fld>
            <a:endParaRPr sz="900" b="1" i="0" u="none" strike="noStrike" cap="none">
              <a:solidFill>
                <a:srgbClr val="FFFFFF"/>
              </a:solidFill>
              <a:latin typeface="Calibri"/>
              <a:ea typeface="Calibri"/>
              <a:cs typeface="Calibri"/>
              <a:sym typeface="Calibri"/>
            </a:endParaRPr>
          </a:p>
        </p:txBody>
      </p:sp>
      <p:pic>
        <p:nvPicPr>
          <p:cNvPr id="19" name="Google Shape;19;p6" descr="A close up of a logo&#10;&#10;Description automatically generated"/>
          <p:cNvPicPr preferRelativeResize="0"/>
          <p:nvPr/>
        </p:nvPicPr>
        <p:blipFill rotWithShape="1">
          <a:blip r:embed="rId2">
            <a:alphaModFix/>
          </a:blip>
          <a:srcRect/>
          <a:stretch/>
        </p:blipFill>
        <p:spPr>
          <a:xfrm>
            <a:off x="8691562" y="115888"/>
            <a:ext cx="215900" cy="215900"/>
          </a:xfrm>
          <a:prstGeom prst="rect">
            <a:avLst/>
          </a:prstGeom>
          <a:noFill/>
          <a:ln>
            <a:noFill/>
          </a:ln>
        </p:spPr>
      </p:pic>
      <p:sp>
        <p:nvSpPr>
          <p:cNvPr id="20" name="Google Shape;20;p6"/>
          <p:cNvSpPr/>
          <p:nvPr/>
        </p:nvSpPr>
        <p:spPr>
          <a:xfrm>
            <a:off x="0" y="4541261"/>
            <a:ext cx="5143502" cy="601401"/>
          </a:xfrm>
          <a:prstGeom prst="rtTriangle">
            <a:avLst/>
          </a:prstGeom>
          <a:solidFill>
            <a:srgbClr val="F2F2F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350" b="0" i="0" u="none" strike="noStrike" cap="none">
              <a:solidFill>
                <a:srgbClr val="ED4746"/>
              </a:solidFill>
              <a:latin typeface="Calibri"/>
              <a:ea typeface="Calibri"/>
              <a:cs typeface="Calibri"/>
              <a:sym typeface="Calibri"/>
            </a:endParaRPr>
          </a:p>
        </p:txBody>
      </p:sp>
      <p:sp>
        <p:nvSpPr>
          <p:cNvPr id="21" name="Google Shape;21;p6"/>
          <p:cNvSpPr/>
          <p:nvPr/>
        </p:nvSpPr>
        <p:spPr>
          <a:xfrm>
            <a:off x="1" y="4668091"/>
            <a:ext cx="5143502" cy="475409"/>
          </a:xfrm>
          <a:prstGeom prst="rtTriangle">
            <a:avLst/>
          </a:prstGeom>
          <a:solidFill>
            <a:srgbClr val="E5E5E5"/>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350" b="0" i="0" u="none" strike="noStrike" cap="none">
              <a:solidFill>
                <a:srgbClr val="000000"/>
              </a:solidFill>
              <a:latin typeface="Calibri"/>
              <a:ea typeface="Calibri"/>
              <a:cs typeface="Calibri"/>
              <a:sym typeface="Calibri"/>
            </a:endParaRPr>
          </a:p>
        </p:txBody>
      </p:sp>
      <p:sp>
        <p:nvSpPr>
          <p:cNvPr id="22" name="Google Shape;22;p6"/>
          <p:cNvSpPr/>
          <p:nvPr/>
        </p:nvSpPr>
        <p:spPr>
          <a:xfrm>
            <a:off x="4551953" y="4941421"/>
            <a:ext cx="4572000" cy="600134"/>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750" b="0" i="0" u="none" strike="noStrike">
                <a:solidFill>
                  <a:srgbClr val="404040"/>
                </a:solidFill>
                <a:latin typeface="Calibri"/>
                <a:ea typeface="Calibri"/>
                <a:cs typeface="Calibri"/>
                <a:sym typeface="Calibri"/>
              </a:rPr>
              <a:t>© 2019 Antler Confidential and Proprietary</a:t>
            </a:r>
            <a:endParaRPr sz="750" b="0">
              <a:solidFill>
                <a:srgbClr val="404040"/>
              </a:solidFill>
              <a:latin typeface="Calibri"/>
              <a:ea typeface="Calibri"/>
              <a:cs typeface="Calibri"/>
              <a:sym typeface="Calibri"/>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a:r>
            <a:br>
              <a:rPr lang="en-US" sz="1350">
                <a:solidFill>
                  <a:schemeClr val="dk1"/>
                </a:solidFill>
                <a:latin typeface="Calibri"/>
                <a:ea typeface="Calibri"/>
                <a:cs typeface="Calibri"/>
                <a:sym typeface="Calibri"/>
              </a:rPr>
            </a:br>
            <a:endParaRPr sz="135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5507431"/>
      </p:ext>
    </p:extLst>
  </p:cSld>
  <p:clrMapOvr>
    <a:masterClrMapping/>
  </p:clrMapOvr>
  <p:extLst>
    <p:ext uri="{DCECCB84-F9BA-43D5-87BE-67443E8EF086}">
      <p15:sldGuideLst xmlns:p15="http://schemas.microsoft.com/office/powerpoint/2012/main">
        <p15:guide id="1" pos="5617">
          <p15:clr>
            <a:srgbClr val="F26B43"/>
          </p15:clr>
        </p15:guide>
        <p15:guide id="2" pos="76">
          <p15:clr>
            <a:srgbClr val="F26B43"/>
          </p15:clr>
        </p15:guide>
        <p15:guide id="3" orient="horz" pos="526">
          <p15:clr>
            <a:srgbClr val="F26B43"/>
          </p15:clr>
        </p15:guide>
        <p15:guide id="4" orient="horz" pos="2993">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graphicFrame>
        <p:nvGraphicFramePr>
          <p:cNvPr id="22" name="Google Shape;22;p50"/>
          <p:cNvGraphicFramePr/>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4" r:id="rId3" imgW="1587" imgH="1587" progId="TCLayout.ActiveDocument.1">
                  <p:embed/>
                </p:oleObj>
              </mc:Choice>
              <mc:Fallback>
                <p:oleObj r:id="rId3" imgW="1587" imgH="1587" progId="TCLayout.ActiveDocument.1">
                  <p:embed/>
                  <p:pic>
                    <p:nvPicPr>
                      <p:cNvPr id="22" name="Google Shape;22;p50"/>
                      <p:cNvPicPr preferRelativeResize="0"/>
                      <p:nvPr/>
                    </p:nvPicPr>
                    <p:blipFill rotWithShape="1">
                      <a:blip r:embed="rId4">
                        <a:alphaModFix/>
                      </a:blip>
                      <a:srcRect/>
                      <a:stretch/>
                    </p:blipFill>
                    <p:spPr>
                      <a:xfrm>
                        <a:off x="1588" y="1588"/>
                        <a:ext cx="1587" cy="1587"/>
                      </a:xfrm>
                      <a:prstGeom prst="rect">
                        <a:avLst/>
                      </a:prstGeom>
                      <a:noFill/>
                      <a:ln>
                        <a:noFill/>
                      </a:ln>
                    </p:spPr>
                  </p:pic>
                </p:oleObj>
              </mc:Fallback>
            </mc:AlternateContent>
          </a:graphicData>
        </a:graphic>
      </p:graphicFrame>
      <p:sp>
        <p:nvSpPr>
          <p:cNvPr id="23" name="Google Shape;23;p50"/>
          <p:cNvSpPr txBox="1">
            <a:spLocks noGrp="1"/>
          </p:cNvSpPr>
          <p:nvPr>
            <p:ph type="title"/>
          </p:nvPr>
        </p:nvSpPr>
        <p:spPr>
          <a:xfrm>
            <a:off x="177501" y="465180"/>
            <a:ext cx="8320778"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5617">
          <p15:clr>
            <a:srgbClr val="F26B43"/>
          </p15:clr>
        </p15:guide>
        <p15:guide id="2" pos="76">
          <p15:clr>
            <a:srgbClr val="F26B43"/>
          </p15:clr>
        </p15:guide>
        <p15:guide id="3" orient="horz" pos="526">
          <p15:clr>
            <a:srgbClr val="F26B43"/>
          </p15:clr>
        </p15:guide>
        <p15:guide id="4" orient="horz" pos="2993">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4"/>
        <p:cNvGrpSpPr/>
        <p:nvPr/>
      </p:nvGrpSpPr>
      <p:grpSpPr>
        <a:xfrm>
          <a:off x="0" y="0"/>
          <a:ext cx="0" cy="0"/>
          <a:chOff x="0" y="0"/>
          <a:chExt cx="0" cy="0"/>
        </a:xfrm>
      </p:grpSpPr>
      <p:sp>
        <p:nvSpPr>
          <p:cNvPr id="25" name="Google Shape;25;p51"/>
          <p:cNvSpPr txBox="1">
            <a:spLocks noGrp="1"/>
          </p:cNvSpPr>
          <p:nvPr>
            <p:ph type="title"/>
          </p:nvPr>
        </p:nvSpPr>
        <p:spPr>
          <a:xfrm>
            <a:off x="177501" y="465180"/>
            <a:ext cx="8320778"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1"/>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pic>
        <p:nvPicPr>
          <p:cNvPr id="27" name="Google Shape;27;p51"/>
          <p:cNvPicPr preferRelativeResize="0"/>
          <p:nvPr/>
        </p:nvPicPr>
        <p:blipFill rotWithShape="1">
          <a:blip r:embed="rId2">
            <a:alphaModFix/>
          </a:blip>
          <a:srcRect/>
          <a:stretch/>
        </p:blipFill>
        <p:spPr>
          <a:xfrm>
            <a:off x="3916211" y="0"/>
            <a:ext cx="1348510" cy="5143500"/>
          </a:xfrm>
          <a:prstGeom prst="rect">
            <a:avLst/>
          </a:prstGeom>
          <a:noFill/>
          <a:ln>
            <a:noFill/>
          </a:ln>
        </p:spPr>
      </p:pic>
      <p:sp>
        <p:nvSpPr>
          <p:cNvPr id="28" name="Google Shape;28;p51"/>
          <p:cNvSpPr txBox="1"/>
          <p:nvPr/>
        </p:nvSpPr>
        <p:spPr>
          <a:xfrm>
            <a:off x="3848986" y="4760845"/>
            <a:ext cx="1435396" cy="51740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1000"/>
              <a:buFont typeface="Calibri"/>
              <a:buNone/>
            </a:pPr>
            <a:r>
              <a:rPr lang="en-US" sz="1000" b="0" i="0" u="none" strike="noStrike" cap="none">
                <a:solidFill>
                  <a:srgbClr val="FFFFFF"/>
                </a:solidFill>
                <a:latin typeface="Calibri"/>
                <a:ea typeface="Calibri"/>
                <a:cs typeface="Calibri"/>
                <a:sym typeface="Calibri"/>
              </a:rPr>
              <a:t>www.antler.co</a:t>
            </a:r>
            <a:endParaRPr/>
          </a:p>
        </p:txBody>
      </p:sp>
    </p:spTree>
  </p:cSld>
  <p:clrMapOvr>
    <a:masterClrMapping/>
  </p:clrMapOvr>
  <p:extLst>
    <p:ext uri="{DCECCB84-F9BA-43D5-87BE-67443E8EF086}">
      <p15:sldGuideLst xmlns:p15="http://schemas.microsoft.com/office/powerpoint/2012/main">
        <p15:guide id="1" pos="5617">
          <p15:clr>
            <a:srgbClr val="F26B43"/>
          </p15:clr>
        </p15:guide>
        <p15:guide id="2" pos="76">
          <p15:clr>
            <a:srgbClr val="F26B43"/>
          </p15:clr>
        </p15:guide>
        <p15:guide id="3" orient="horz" pos="526">
          <p15:clr>
            <a:srgbClr val="F26B43"/>
          </p15:clr>
        </p15:guide>
        <p15:guide id="4" orient="horz" pos="2993">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3"/>
        <p:cNvGrpSpPr/>
        <p:nvPr/>
      </p:nvGrpSpPr>
      <p:grpSpPr>
        <a:xfrm>
          <a:off x="0" y="0"/>
          <a:ext cx="0" cy="0"/>
          <a:chOff x="0" y="0"/>
          <a:chExt cx="0" cy="0"/>
        </a:xfrm>
      </p:grpSpPr>
      <p:sp>
        <p:nvSpPr>
          <p:cNvPr id="34" name="Google Shape;34;p45"/>
          <p:cNvSpPr txBox="1">
            <a:spLocks noGrp="1"/>
          </p:cNvSpPr>
          <p:nvPr>
            <p:ph type="title"/>
          </p:nvPr>
        </p:nvSpPr>
        <p:spPr>
          <a:xfrm>
            <a:off x="121489" y="425167"/>
            <a:ext cx="8320778"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5617">
          <p15:clr>
            <a:srgbClr val="F26B43"/>
          </p15:clr>
        </p15:guide>
        <p15:guide id="2" pos="76">
          <p15:clr>
            <a:srgbClr val="F26B43"/>
          </p15:clr>
        </p15:guide>
        <p15:guide id="3" orient="horz" pos="526">
          <p15:clr>
            <a:srgbClr val="F26B43"/>
          </p15:clr>
        </p15:guide>
        <p15:guide id="4" orient="horz" pos="2993">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35"/>
        <p:cNvGrpSpPr/>
        <p:nvPr/>
      </p:nvGrpSpPr>
      <p:grpSpPr>
        <a:xfrm>
          <a:off x="0" y="0"/>
          <a:ext cx="0" cy="0"/>
          <a:chOff x="0" y="0"/>
          <a:chExt cx="0" cy="0"/>
        </a:xfrm>
      </p:grpSpPr>
      <p:sp>
        <p:nvSpPr>
          <p:cNvPr id="36" name="Google Shape;36;p46"/>
          <p:cNvSpPr txBox="1">
            <a:spLocks noGrp="1"/>
          </p:cNvSpPr>
          <p:nvPr>
            <p:ph type="ctrTitle"/>
          </p:nvPr>
        </p:nvSpPr>
        <p:spPr>
          <a:xfrm>
            <a:off x="685800" y="1597819"/>
            <a:ext cx="7772400" cy="1102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595959"/>
              </a:buClr>
              <a:buSzPts val="1100"/>
              <a:buFont typeface="Arial"/>
              <a:buNone/>
              <a:defRPr/>
            </a:lvl1pPr>
            <a:lvl2pPr lvl="1" algn="l">
              <a:lnSpc>
                <a:spcPct val="100000"/>
              </a:lnSpc>
              <a:spcBef>
                <a:spcPts val="0"/>
              </a:spcBef>
              <a:spcAft>
                <a:spcPts val="0"/>
              </a:spcAft>
              <a:buClr>
                <a:schemeClr val="dk2"/>
              </a:buClr>
              <a:buSzPts val="1100"/>
              <a:buFont typeface="Arial"/>
              <a:buNone/>
              <a:defRPr/>
            </a:lvl2pPr>
            <a:lvl3pPr lvl="2" algn="l">
              <a:lnSpc>
                <a:spcPct val="100000"/>
              </a:lnSpc>
              <a:spcBef>
                <a:spcPts val="0"/>
              </a:spcBef>
              <a:spcAft>
                <a:spcPts val="0"/>
              </a:spcAft>
              <a:buClr>
                <a:schemeClr val="dk2"/>
              </a:buClr>
              <a:buSzPts val="1100"/>
              <a:buFont typeface="Arial"/>
              <a:buNone/>
              <a:defRPr/>
            </a:lvl3pPr>
            <a:lvl4pPr lvl="3" algn="l">
              <a:lnSpc>
                <a:spcPct val="100000"/>
              </a:lnSpc>
              <a:spcBef>
                <a:spcPts val="0"/>
              </a:spcBef>
              <a:spcAft>
                <a:spcPts val="0"/>
              </a:spcAft>
              <a:buClr>
                <a:schemeClr val="dk2"/>
              </a:buClr>
              <a:buSzPts val="1100"/>
              <a:buFont typeface="Arial"/>
              <a:buNone/>
              <a:defRPr/>
            </a:lvl4pPr>
            <a:lvl5pPr lvl="4" algn="l">
              <a:lnSpc>
                <a:spcPct val="100000"/>
              </a:lnSpc>
              <a:spcBef>
                <a:spcPts val="0"/>
              </a:spcBef>
              <a:spcAft>
                <a:spcPts val="0"/>
              </a:spcAft>
              <a:buClr>
                <a:schemeClr val="dk2"/>
              </a:buClr>
              <a:buSzPts val="1100"/>
              <a:buFont typeface="Arial"/>
              <a:buNone/>
              <a:defRPr/>
            </a:lvl5pPr>
            <a:lvl6pPr lvl="5" algn="l">
              <a:lnSpc>
                <a:spcPct val="100000"/>
              </a:lnSpc>
              <a:spcBef>
                <a:spcPts val="0"/>
              </a:spcBef>
              <a:spcAft>
                <a:spcPts val="0"/>
              </a:spcAft>
              <a:buClr>
                <a:schemeClr val="dk2"/>
              </a:buClr>
              <a:buSzPts val="1100"/>
              <a:buFont typeface="Arial"/>
              <a:buNone/>
              <a:defRPr/>
            </a:lvl6pPr>
            <a:lvl7pPr lvl="6" algn="l">
              <a:lnSpc>
                <a:spcPct val="100000"/>
              </a:lnSpc>
              <a:spcBef>
                <a:spcPts val="0"/>
              </a:spcBef>
              <a:spcAft>
                <a:spcPts val="0"/>
              </a:spcAft>
              <a:buClr>
                <a:schemeClr val="dk2"/>
              </a:buClr>
              <a:buSzPts val="1100"/>
              <a:buFont typeface="Arial"/>
              <a:buNone/>
              <a:defRPr/>
            </a:lvl7pPr>
            <a:lvl8pPr lvl="7" algn="l">
              <a:lnSpc>
                <a:spcPct val="100000"/>
              </a:lnSpc>
              <a:spcBef>
                <a:spcPts val="0"/>
              </a:spcBef>
              <a:spcAft>
                <a:spcPts val="0"/>
              </a:spcAft>
              <a:buClr>
                <a:schemeClr val="dk2"/>
              </a:buClr>
              <a:buSzPts val="1100"/>
              <a:buFont typeface="Arial"/>
              <a:buNone/>
              <a:defRPr/>
            </a:lvl8pPr>
            <a:lvl9pPr lvl="8" algn="l">
              <a:lnSpc>
                <a:spcPct val="100000"/>
              </a:lnSpc>
              <a:spcBef>
                <a:spcPts val="0"/>
              </a:spcBef>
              <a:spcAft>
                <a:spcPts val="0"/>
              </a:spcAft>
              <a:buClr>
                <a:schemeClr val="dk2"/>
              </a:buClr>
              <a:buSzPts val="1100"/>
              <a:buFont typeface="Arial"/>
              <a:buNone/>
              <a:defRPr/>
            </a:lvl9pPr>
          </a:lstStyle>
          <a:p>
            <a:endParaRPr/>
          </a:p>
        </p:txBody>
      </p:sp>
      <p:sp>
        <p:nvSpPr>
          <p:cNvPr id="37" name="Google Shape;37;p46"/>
          <p:cNvSpPr txBox="1">
            <a:spLocks noGrp="1"/>
          </p:cNvSpPr>
          <p:nvPr>
            <p:ph type="subTitle" idx="1"/>
          </p:nvPr>
        </p:nvSpPr>
        <p:spPr>
          <a:xfrm>
            <a:off x="1371600" y="2914650"/>
            <a:ext cx="6400800" cy="13143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100"/>
              <a:buFont typeface="Arial"/>
              <a:buNone/>
              <a:defRPr>
                <a:solidFill>
                  <a:srgbClr val="888888"/>
                </a:solidFill>
              </a:defRPr>
            </a:lvl1pPr>
            <a:lvl2pPr lvl="1" algn="ctr">
              <a:lnSpc>
                <a:spcPct val="100000"/>
              </a:lnSpc>
              <a:spcBef>
                <a:spcPts val="0"/>
              </a:spcBef>
              <a:spcAft>
                <a:spcPts val="0"/>
              </a:spcAft>
              <a:buSzPts val="2000"/>
              <a:buNone/>
              <a:defRPr>
                <a:solidFill>
                  <a:srgbClr val="888888"/>
                </a:solidFill>
              </a:defRPr>
            </a:lvl2pPr>
            <a:lvl3pPr lvl="2" algn="ctr">
              <a:lnSpc>
                <a:spcPct val="100000"/>
              </a:lnSpc>
              <a:spcBef>
                <a:spcPts val="0"/>
              </a:spcBef>
              <a:spcAft>
                <a:spcPts val="0"/>
              </a:spcAft>
              <a:buSzPts val="1900"/>
              <a:buNone/>
              <a:defRPr>
                <a:solidFill>
                  <a:srgbClr val="888888"/>
                </a:solidFill>
              </a:defRPr>
            </a:lvl3pPr>
            <a:lvl4pPr lvl="3" algn="ctr">
              <a:lnSpc>
                <a:spcPct val="100000"/>
              </a:lnSpc>
              <a:spcBef>
                <a:spcPts val="0"/>
              </a:spcBef>
              <a:spcAft>
                <a:spcPts val="0"/>
              </a:spcAft>
              <a:buSzPts val="1900"/>
              <a:buNone/>
              <a:defRPr>
                <a:solidFill>
                  <a:srgbClr val="888888"/>
                </a:solidFill>
              </a:defRPr>
            </a:lvl4pPr>
            <a:lvl5pPr lvl="4" algn="ctr">
              <a:lnSpc>
                <a:spcPct val="100000"/>
              </a:lnSpc>
              <a:spcBef>
                <a:spcPts val="0"/>
              </a:spcBef>
              <a:spcAft>
                <a:spcPts val="0"/>
              </a:spcAft>
              <a:buSzPts val="1400"/>
              <a:buNone/>
              <a:defRPr>
                <a:solidFill>
                  <a:srgbClr val="888888"/>
                </a:solidFill>
              </a:defRPr>
            </a:lvl5pPr>
            <a:lvl6pPr lvl="5" algn="ctr">
              <a:lnSpc>
                <a:spcPct val="100000"/>
              </a:lnSpc>
              <a:spcBef>
                <a:spcPts val="0"/>
              </a:spcBef>
              <a:spcAft>
                <a:spcPts val="0"/>
              </a:spcAft>
              <a:buSzPts val="1900"/>
              <a:buNone/>
              <a:defRPr>
                <a:solidFill>
                  <a:srgbClr val="888888"/>
                </a:solidFill>
              </a:defRPr>
            </a:lvl6pPr>
            <a:lvl7pPr lvl="6" algn="ctr">
              <a:lnSpc>
                <a:spcPct val="100000"/>
              </a:lnSpc>
              <a:spcBef>
                <a:spcPts val="0"/>
              </a:spcBef>
              <a:spcAft>
                <a:spcPts val="0"/>
              </a:spcAft>
              <a:buSzPts val="1900"/>
              <a:buNone/>
              <a:defRPr>
                <a:solidFill>
                  <a:srgbClr val="888888"/>
                </a:solidFill>
              </a:defRPr>
            </a:lvl7pPr>
            <a:lvl8pPr lvl="7" algn="ctr">
              <a:lnSpc>
                <a:spcPct val="100000"/>
              </a:lnSpc>
              <a:spcBef>
                <a:spcPts val="0"/>
              </a:spcBef>
              <a:spcAft>
                <a:spcPts val="0"/>
              </a:spcAft>
              <a:buSzPts val="1900"/>
              <a:buNone/>
              <a:defRPr>
                <a:solidFill>
                  <a:srgbClr val="888888"/>
                </a:solidFill>
              </a:defRPr>
            </a:lvl8pPr>
            <a:lvl9pPr lvl="8" algn="ctr">
              <a:lnSpc>
                <a:spcPct val="100000"/>
              </a:lnSpc>
              <a:spcBef>
                <a:spcPts val="0"/>
              </a:spcBef>
              <a:spcAft>
                <a:spcPts val="0"/>
              </a:spcAft>
              <a:buSzPts val="1900"/>
              <a:buNone/>
              <a:defRPr>
                <a:solidFill>
                  <a:srgbClr val="888888"/>
                </a:solidFill>
              </a:defRPr>
            </a:lvl9pPr>
          </a:lstStyle>
          <a:p>
            <a:endParaRPr/>
          </a:p>
        </p:txBody>
      </p:sp>
      <p:sp>
        <p:nvSpPr>
          <p:cNvPr id="38" name="Google Shape;38;p4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4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 name="Google Shape;40;p4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2_Title Only">
    <p:spTree>
      <p:nvGrpSpPr>
        <p:cNvPr id="1" name="Shape 41"/>
        <p:cNvGrpSpPr/>
        <p:nvPr/>
      </p:nvGrpSpPr>
      <p:grpSpPr>
        <a:xfrm>
          <a:off x="0" y="0"/>
          <a:ext cx="0" cy="0"/>
          <a:chOff x="0" y="0"/>
          <a:chExt cx="0" cy="0"/>
        </a:xfrm>
      </p:grpSpPr>
      <p:pic>
        <p:nvPicPr>
          <p:cNvPr id="42" name="Google Shape;42;p47"/>
          <p:cNvPicPr preferRelativeResize="0"/>
          <p:nvPr/>
        </p:nvPicPr>
        <p:blipFill rotWithShape="1">
          <a:blip r:embed="rId2">
            <a:alphaModFix/>
          </a:blip>
          <a:srcRect/>
          <a:stretch/>
        </p:blipFill>
        <p:spPr>
          <a:xfrm>
            <a:off x="1589" y="1589"/>
            <a:ext cx="1587" cy="1587"/>
          </a:xfrm>
          <a:prstGeom prst="rect">
            <a:avLst/>
          </a:prstGeom>
          <a:noFill/>
          <a:ln>
            <a:noFill/>
          </a:ln>
        </p:spPr>
      </p:pic>
      <p:sp>
        <p:nvSpPr>
          <p:cNvPr id="43" name="Google Shape;43;p47"/>
          <p:cNvSpPr txBox="1">
            <a:spLocks noGrp="1"/>
          </p:cNvSpPr>
          <p:nvPr>
            <p:ph type="title"/>
          </p:nvPr>
        </p:nvSpPr>
        <p:spPr>
          <a:xfrm>
            <a:off x="177502" y="465181"/>
            <a:ext cx="8320778"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595959"/>
              </a:buClr>
              <a:buSzPts val="1400"/>
              <a:buFont typeface="Arial"/>
              <a:buNone/>
              <a:defRPr sz="1800"/>
            </a:lvl1pPr>
            <a:lvl2pPr lvl="1" algn="l">
              <a:spcBef>
                <a:spcPts val="0"/>
              </a:spcBef>
              <a:spcAft>
                <a:spcPts val="0"/>
              </a:spcAft>
              <a:buClr>
                <a:schemeClr val="dk2"/>
              </a:buClr>
              <a:buSzPts val="1400"/>
              <a:buFont typeface="Arial"/>
              <a:buNone/>
              <a:defRPr/>
            </a:lvl2pPr>
            <a:lvl3pPr lvl="2" algn="l">
              <a:spcBef>
                <a:spcPts val="0"/>
              </a:spcBef>
              <a:spcAft>
                <a:spcPts val="0"/>
              </a:spcAft>
              <a:buClr>
                <a:schemeClr val="dk2"/>
              </a:buClr>
              <a:buSzPts val="1400"/>
              <a:buFont typeface="Arial"/>
              <a:buNone/>
              <a:defRPr/>
            </a:lvl3pPr>
            <a:lvl4pPr lvl="3" algn="l">
              <a:spcBef>
                <a:spcPts val="0"/>
              </a:spcBef>
              <a:spcAft>
                <a:spcPts val="0"/>
              </a:spcAft>
              <a:buClr>
                <a:schemeClr val="dk2"/>
              </a:buClr>
              <a:buSzPts val="1400"/>
              <a:buFont typeface="Arial"/>
              <a:buNone/>
              <a:defRPr/>
            </a:lvl4pPr>
            <a:lvl5pPr lvl="4" algn="l">
              <a:spcBef>
                <a:spcPts val="0"/>
              </a:spcBef>
              <a:spcAft>
                <a:spcPts val="0"/>
              </a:spcAft>
              <a:buClr>
                <a:schemeClr val="dk2"/>
              </a:buClr>
              <a:buSzPts val="1400"/>
              <a:buFont typeface="Arial"/>
              <a:buNone/>
              <a:defRPr/>
            </a:lvl5pPr>
            <a:lvl6pPr lvl="5" algn="l">
              <a:spcBef>
                <a:spcPts val="0"/>
              </a:spcBef>
              <a:spcAft>
                <a:spcPts val="0"/>
              </a:spcAft>
              <a:buClr>
                <a:schemeClr val="dk2"/>
              </a:buClr>
              <a:buSzPts val="1400"/>
              <a:buFont typeface="Arial"/>
              <a:buNone/>
              <a:defRPr/>
            </a:lvl6pPr>
            <a:lvl7pPr lvl="6" algn="l">
              <a:spcBef>
                <a:spcPts val="0"/>
              </a:spcBef>
              <a:spcAft>
                <a:spcPts val="0"/>
              </a:spcAft>
              <a:buClr>
                <a:schemeClr val="dk2"/>
              </a:buClr>
              <a:buSzPts val="1400"/>
              <a:buFont typeface="Arial"/>
              <a:buNone/>
              <a:defRPr/>
            </a:lvl7pPr>
            <a:lvl8pPr lvl="7" algn="l">
              <a:spcBef>
                <a:spcPts val="0"/>
              </a:spcBef>
              <a:spcAft>
                <a:spcPts val="0"/>
              </a:spcAft>
              <a:buClr>
                <a:schemeClr val="dk2"/>
              </a:buClr>
              <a:buSzPts val="1400"/>
              <a:buFont typeface="Arial"/>
              <a:buNone/>
              <a:defRPr/>
            </a:lvl8pPr>
            <a:lvl9pPr lvl="8" algn="l">
              <a:spcBef>
                <a:spcPts val="0"/>
              </a:spcBef>
              <a:spcAft>
                <a:spcPts val="0"/>
              </a:spcAft>
              <a:buClr>
                <a:schemeClr val="dk2"/>
              </a:buClr>
              <a:buSzPts val="1400"/>
              <a:buFont typeface="Arial"/>
              <a:buNone/>
              <a:defRPr/>
            </a:lvl9pPr>
          </a:lstStyle>
          <a:p>
            <a:endParaRPr/>
          </a:p>
        </p:txBody>
      </p:sp>
    </p:spTree>
  </p:cSld>
  <p:clrMapOvr>
    <a:masterClrMapping/>
  </p:clrMapOvr>
  <p:extLst>
    <p:ext uri="{DCECCB84-F9BA-43D5-87BE-67443E8EF086}">
      <p15:sldGuideLst xmlns:p15="http://schemas.microsoft.com/office/powerpoint/2012/main">
        <p15:guide id="1" pos="5617">
          <p15:clr>
            <a:srgbClr val="F26B43"/>
          </p15:clr>
        </p15:guide>
        <p15:guide id="2" pos="76">
          <p15:clr>
            <a:srgbClr val="F26B43"/>
          </p15:clr>
        </p15:guide>
        <p15:guide id="3" orient="horz" pos="526">
          <p15:clr>
            <a:srgbClr val="F26B43"/>
          </p15:clr>
        </p15:guide>
        <p15:guide id="4" orient="horz" pos="2993">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
        <p:cNvGrpSpPr/>
        <p:nvPr/>
      </p:nvGrpSpPr>
      <p:grpSpPr>
        <a:xfrm>
          <a:off x="0" y="0"/>
          <a:ext cx="0" cy="0"/>
          <a:chOff x="0" y="0"/>
          <a:chExt cx="0" cy="0"/>
        </a:xfrm>
      </p:grpSpPr>
      <p:sp>
        <p:nvSpPr>
          <p:cNvPr id="45" name="Google Shape;45;p48"/>
          <p:cNvSpPr txBox="1">
            <a:spLocks noGrp="1"/>
          </p:cNvSpPr>
          <p:nvPr>
            <p:ph type="title"/>
          </p:nvPr>
        </p:nvSpPr>
        <p:spPr>
          <a:xfrm>
            <a:off x="121489" y="117390"/>
            <a:ext cx="8320778" cy="30777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8"/>
          <p:cNvSpPr txBox="1">
            <a:spLocks noGrp="1"/>
          </p:cNvSpPr>
          <p:nvPr>
            <p:ph type="body" idx="1"/>
          </p:nvPr>
        </p:nvSpPr>
        <p:spPr>
          <a:xfrm>
            <a:off x="2757659" y="2127912"/>
            <a:ext cx="3292180" cy="1231106"/>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371475" algn="l">
              <a:spcBef>
                <a:spcPts val="0"/>
              </a:spcBef>
              <a:spcAft>
                <a:spcPts val="0"/>
              </a:spcAft>
              <a:buSzPts val="2250"/>
              <a:buChar char="▪"/>
              <a:defRPr/>
            </a:lvl2pPr>
            <a:lvl3pPr marL="1371600" lvl="2" indent="-365760" algn="l">
              <a:spcBef>
                <a:spcPts val="0"/>
              </a:spcBef>
              <a:spcAft>
                <a:spcPts val="0"/>
              </a:spcAft>
              <a:buSzPts val="2160"/>
              <a:buChar char="–"/>
              <a:defRPr/>
            </a:lvl3pPr>
            <a:lvl4pPr marL="1828800" lvl="3" indent="-365760" algn="l">
              <a:spcBef>
                <a:spcPts val="0"/>
              </a:spcBef>
              <a:spcAft>
                <a:spcPts val="0"/>
              </a:spcAft>
              <a:buSzPts val="2160"/>
              <a:buChar char="▫"/>
              <a:defRPr/>
            </a:lvl4pPr>
            <a:lvl5pPr marL="2286000" lvl="4" indent="-330326" algn="l">
              <a:spcBef>
                <a:spcPts val="0"/>
              </a:spcBef>
              <a:spcAft>
                <a:spcPts val="0"/>
              </a:spcAft>
              <a:buSzPts val="1602"/>
              <a:buChar char="-"/>
              <a:defRPr/>
            </a:lvl5pPr>
            <a:lvl6pPr marL="2743200" lvl="5" indent="-330326" algn="l">
              <a:spcBef>
                <a:spcPts val="0"/>
              </a:spcBef>
              <a:spcAft>
                <a:spcPts val="0"/>
              </a:spcAft>
              <a:buSzPts val="1602"/>
              <a:buChar char="-"/>
              <a:defRPr/>
            </a:lvl6pPr>
            <a:lvl7pPr marL="3200400" lvl="6" indent="-330326" algn="l">
              <a:spcBef>
                <a:spcPts val="0"/>
              </a:spcBef>
              <a:spcAft>
                <a:spcPts val="0"/>
              </a:spcAft>
              <a:buSzPts val="1602"/>
              <a:buChar char="-"/>
              <a:defRPr/>
            </a:lvl7pPr>
            <a:lvl8pPr marL="3657600" lvl="7" indent="-330327" algn="l">
              <a:spcBef>
                <a:spcPts val="0"/>
              </a:spcBef>
              <a:spcAft>
                <a:spcPts val="0"/>
              </a:spcAft>
              <a:buSzPts val="1602"/>
              <a:buChar char="-"/>
              <a:defRPr/>
            </a:lvl8pPr>
            <a:lvl9pPr marL="4114800" lvl="8" indent="-330327" algn="l">
              <a:spcBef>
                <a:spcPts val="0"/>
              </a:spcBef>
              <a:spcAft>
                <a:spcPts val="0"/>
              </a:spcAft>
              <a:buSzPts val="1602"/>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47"/>
        <p:cNvGrpSpPr/>
        <p:nvPr/>
      </p:nvGrpSpPr>
      <p:grpSpPr>
        <a:xfrm>
          <a:off x="0" y="0"/>
          <a:ext cx="0" cy="0"/>
          <a:chOff x="0" y="0"/>
          <a:chExt cx="0" cy="0"/>
        </a:xfrm>
      </p:grpSpPr>
      <p:sp>
        <p:nvSpPr>
          <p:cNvPr id="48" name="Google Shape;48;p49"/>
          <p:cNvSpPr txBox="1">
            <a:spLocks noGrp="1"/>
          </p:cNvSpPr>
          <p:nvPr>
            <p:ph type="title"/>
          </p:nvPr>
        </p:nvSpPr>
        <p:spPr>
          <a:xfrm>
            <a:off x="121489" y="117390"/>
            <a:ext cx="8320778" cy="30777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9"/>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50" name="Google Shape;50;p49"/>
          <p:cNvPicPr preferRelativeResize="0"/>
          <p:nvPr/>
        </p:nvPicPr>
        <p:blipFill rotWithShape="1">
          <a:blip r:embed="rId2">
            <a:alphaModFix/>
          </a:blip>
          <a:srcRect l="34378" r="39405"/>
          <a:stretch/>
        </p:blipFill>
        <p:spPr>
          <a:xfrm>
            <a:off x="3892430" y="9544"/>
            <a:ext cx="1348510" cy="5143500"/>
          </a:xfrm>
          <a:prstGeom prst="rect">
            <a:avLst/>
          </a:prstGeom>
          <a:noFill/>
          <a:ln>
            <a:noFill/>
          </a:ln>
        </p:spPr>
      </p:pic>
      <p:sp>
        <p:nvSpPr>
          <p:cNvPr id="51" name="Google Shape;51;p49"/>
          <p:cNvSpPr txBox="1"/>
          <p:nvPr/>
        </p:nvSpPr>
        <p:spPr>
          <a:xfrm>
            <a:off x="3848987" y="4737421"/>
            <a:ext cx="1435396" cy="51740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1000"/>
              <a:buFont typeface="Calibri"/>
              <a:buNone/>
            </a:pPr>
            <a:r>
              <a:rPr lang="en-US" sz="1000" b="0" i="0" u="none" strike="noStrike" cap="none">
                <a:solidFill>
                  <a:srgbClr val="FFFFFF"/>
                </a:solidFill>
                <a:latin typeface="Calibri"/>
                <a:ea typeface="Calibri"/>
                <a:cs typeface="Calibri"/>
                <a:sym typeface="Calibri"/>
              </a:rPr>
              <a:t>www.antler.co</a:t>
            </a:r>
            <a:endParaRPr/>
          </a:p>
        </p:txBody>
      </p:sp>
    </p:spTree>
  </p:cSld>
  <p:clrMapOvr>
    <a:masterClrMapping/>
  </p:clrMapOvr>
  <p:extLst>
    <p:ext uri="{DCECCB84-F9BA-43D5-87BE-67443E8EF086}">
      <p15:sldGuideLst xmlns:p15="http://schemas.microsoft.com/office/powerpoint/2012/main">
        <p15:guide id="1" pos="5617">
          <p15:clr>
            <a:srgbClr val="F26B43"/>
          </p15:clr>
        </p15:guide>
        <p15:guide id="2" pos="76">
          <p15:clr>
            <a:srgbClr val="F26B43"/>
          </p15:clr>
        </p15:guide>
        <p15:guide id="3" orient="horz" pos="526">
          <p15:clr>
            <a:srgbClr val="F26B43"/>
          </p15:clr>
        </p15:guide>
        <p15:guide id="4" orient="horz" pos="2993">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52"/>
        <p:cNvGrpSpPr/>
        <p:nvPr/>
      </p:nvGrpSpPr>
      <p:grpSpPr>
        <a:xfrm>
          <a:off x="0" y="0"/>
          <a:ext cx="0" cy="0"/>
          <a:chOff x="0" y="0"/>
          <a:chExt cx="0" cy="0"/>
        </a:xfrm>
      </p:grpSpPr>
      <p:pic>
        <p:nvPicPr>
          <p:cNvPr id="53" name="Google Shape;53;p52"/>
          <p:cNvPicPr preferRelativeResize="0"/>
          <p:nvPr/>
        </p:nvPicPr>
        <p:blipFill rotWithShape="1">
          <a:blip r:embed="rId2">
            <a:alphaModFix/>
          </a:blip>
          <a:srcRect l="496" t="1936"/>
          <a:stretch/>
        </p:blipFill>
        <p:spPr>
          <a:xfrm>
            <a:off x="1" y="2432"/>
            <a:ext cx="9143999" cy="5141069"/>
          </a:xfrm>
          <a:prstGeom prst="rect">
            <a:avLst/>
          </a:prstGeom>
          <a:noFill/>
          <a:ln>
            <a:noFill/>
          </a:ln>
        </p:spPr>
      </p:pic>
      <p:sp>
        <p:nvSpPr>
          <p:cNvPr id="54" name="Google Shape;54;p52"/>
          <p:cNvSpPr txBox="1">
            <a:spLocks noGrp="1"/>
          </p:cNvSpPr>
          <p:nvPr>
            <p:ph type="ctrTitle"/>
          </p:nvPr>
        </p:nvSpPr>
        <p:spPr>
          <a:xfrm>
            <a:off x="546100" y="4050375"/>
            <a:ext cx="6358614"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2"/>
          <p:cNvSpPr txBox="1">
            <a:spLocks noGrp="1"/>
          </p:cNvSpPr>
          <p:nvPr>
            <p:ph type="subTitle" idx="1"/>
          </p:nvPr>
        </p:nvSpPr>
        <p:spPr>
          <a:xfrm>
            <a:off x="546100" y="4646080"/>
            <a:ext cx="6358614" cy="21544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cap="none">
                <a:solidFill>
                  <a:schemeClr val="lt1"/>
                </a:solidFill>
                <a:latin typeface="Arial"/>
                <a:ea typeface="Arial"/>
                <a:cs typeface="Arial"/>
                <a:sym typeface="Arial"/>
              </a:defRPr>
            </a:lvl1pPr>
            <a:lvl2pPr lvl="1" algn="l">
              <a:spcBef>
                <a:spcPts val="0"/>
              </a:spcBef>
              <a:spcAft>
                <a:spcPts val="0"/>
              </a:spcAft>
              <a:buSzPts val="2250"/>
              <a:buChar char="▪"/>
              <a:defRPr/>
            </a:lvl2pPr>
            <a:lvl3pPr lvl="2" algn="l">
              <a:spcBef>
                <a:spcPts val="0"/>
              </a:spcBef>
              <a:spcAft>
                <a:spcPts val="0"/>
              </a:spcAft>
              <a:buSzPts val="2160"/>
              <a:buChar char="–"/>
              <a:defRPr/>
            </a:lvl3pPr>
            <a:lvl4pPr lvl="3" algn="l">
              <a:spcBef>
                <a:spcPts val="0"/>
              </a:spcBef>
              <a:spcAft>
                <a:spcPts val="0"/>
              </a:spcAft>
              <a:buSzPts val="2160"/>
              <a:buChar char="▫"/>
              <a:defRPr/>
            </a:lvl4pPr>
            <a:lvl5pPr lvl="4" algn="l">
              <a:spcBef>
                <a:spcPts val="0"/>
              </a:spcBef>
              <a:spcAft>
                <a:spcPts val="0"/>
              </a:spcAft>
              <a:buSzPts val="1602"/>
              <a:buChar char="-"/>
              <a:defRPr/>
            </a:lvl5pPr>
            <a:lvl6pPr lvl="5" algn="l">
              <a:spcBef>
                <a:spcPts val="0"/>
              </a:spcBef>
              <a:spcAft>
                <a:spcPts val="0"/>
              </a:spcAft>
              <a:buSzPts val="1602"/>
              <a:buChar char="-"/>
              <a:defRPr/>
            </a:lvl6pPr>
            <a:lvl7pPr lvl="6" algn="l">
              <a:spcBef>
                <a:spcPts val="0"/>
              </a:spcBef>
              <a:spcAft>
                <a:spcPts val="0"/>
              </a:spcAft>
              <a:buSzPts val="1602"/>
              <a:buChar char="-"/>
              <a:defRPr/>
            </a:lvl7pPr>
            <a:lvl8pPr lvl="7" algn="l">
              <a:spcBef>
                <a:spcPts val="0"/>
              </a:spcBef>
              <a:spcAft>
                <a:spcPts val="0"/>
              </a:spcAft>
              <a:buSzPts val="1602"/>
              <a:buChar char="-"/>
              <a:defRPr/>
            </a:lvl8pPr>
            <a:lvl9pPr lvl="8" algn="l">
              <a:spcBef>
                <a:spcPts val="0"/>
              </a:spcBef>
              <a:spcAft>
                <a:spcPts val="0"/>
              </a:spcAft>
              <a:buSzPts val="1602"/>
              <a:buChar char="-"/>
              <a:defRPr/>
            </a:lvl9pPr>
          </a:lstStyle>
          <a:p>
            <a:endParaRPr/>
          </a:p>
        </p:txBody>
      </p:sp>
      <p:pic>
        <p:nvPicPr>
          <p:cNvPr id="56" name="Google Shape;56;p52"/>
          <p:cNvPicPr preferRelativeResize="0"/>
          <p:nvPr/>
        </p:nvPicPr>
        <p:blipFill rotWithShape="1">
          <a:blip r:embed="rId3">
            <a:alphaModFix/>
          </a:blip>
          <a:srcRect r="3627"/>
          <a:stretch/>
        </p:blipFill>
        <p:spPr>
          <a:xfrm>
            <a:off x="606425" y="436563"/>
            <a:ext cx="1970520" cy="533400"/>
          </a:xfrm>
          <a:prstGeom prst="rect">
            <a:avLst/>
          </a:prstGeom>
          <a:noFill/>
          <a:ln>
            <a:noFill/>
          </a:ln>
        </p:spPr>
      </p:pic>
      <p:sp>
        <p:nvSpPr>
          <p:cNvPr id="57" name="Google Shape;57;p52"/>
          <p:cNvSpPr txBox="1"/>
          <p:nvPr/>
        </p:nvSpPr>
        <p:spPr>
          <a:xfrm>
            <a:off x="546101" y="1001713"/>
            <a:ext cx="3698875" cy="104775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r>
              <a:rPr lang="en-US" sz="1600">
                <a:solidFill>
                  <a:schemeClr val="lt1"/>
                </a:solidFill>
                <a:latin typeface="Calibri"/>
                <a:ea typeface="Calibri"/>
                <a:cs typeface="Calibri"/>
                <a:sym typeface="Calibri"/>
              </a:rPr>
              <a:t>We enable</a:t>
            </a:r>
            <a:endParaRPr/>
          </a:p>
          <a:p>
            <a:pPr marL="0" marR="0" lvl="0" indent="0" algn="l" rtl="0">
              <a:lnSpc>
                <a:spcPct val="80000"/>
              </a:lnSpc>
              <a:spcBef>
                <a:spcPts val="0"/>
              </a:spcBef>
              <a:spcAft>
                <a:spcPts val="0"/>
              </a:spcAft>
              <a:buNone/>
            </a:pPr>
            <a:r>
              <a:rPr lang="en-US" sz="1600">
                <a:solidFill>
                  <a:schemeClr val="lt1"/>
                </a:solidFill>
                <a:latin typeface="Calibri"/>
                <a:ea typeface="Calibri"/>
                <a:cs typeface="Calibri"/>
                <a:sym typeface="Calibri"/>
              </a:rPr>
              <a:t>great founders</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oleObject" Target="../embeddings/oleObject1.bin"/><Relationship Id="rId5" Type="http://schemas.openxmlformats.org/officeDocument/2006/relationships/vmlDrawing" Target="../drawings/vmlDrawing1.v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graphicFrame>
        <p:nvGraphicFramePr>
          <p:cNvPr id="8" name="Google Shape;8;p42"/>
          <p:cNvGraphicFramePr/>
          <p:nvPr/>
        </p:nvGraphicFramePr>
        <p:xfrm>
          <a:off x="0" y="0"/>
          <a:ext cx="161984" cy="121481"/>
        </p:xfrm>
        <a:graphic>
          <a:graphicData uri="http://schemas.openxmlformats.org/presentationml/2006/ole">
            <mc:AlternateContent xmlns:mc="http://schemas.openxmlformats.org/markup-compatibility/2006">
              <mc:Choice xmlns:v="urn:schemas-microsoft-com:vml" Requires="v">
                <p:oleObj spid="_x0000_s1036" r:id="rId6" imgW="161984" imgH="121481" progId="TCLayout.ActiveDocument.1">
                  <p:embed/>
                </p:oleObj>
              </mc:Choice>
              <mc:Fallback>
                <p:oleObj r:id="rId6" imgW="161984" imgH="121481" progId="TCLayout.ActiveDocument.1">
                  <p:embed/>
                  <p:pic>
                    <p:nvPicPr>
                      <p:cNvPr id="8" name="Google Shape;8;p42"/>
                      <p:cNvPicPr preferRelativeResize="0"/>
                      <p:nvPr/>
                    </p:nvPicPr>
                    <p:blipFill rotWithShape="1">
                      <a:blip r:embed="rId7">
                        <a:alphaModFix/>
                      </a:blip>
                      <a:srcRect/>
                      <a:stretch/>
                    </p:blipFill>
                    <p:spPr>
                      <a:xfrm>
                        <a:off x="0" y="0"/>
                        <a:ext cx="161984" cy="121481"/>
                      </a:xfrm>
                      <a:prstGeom prst="rect">
                        <a:avLst/>
                      </a:prstGeom>
                      <a:noFill/>
                      <a:ln>
                        <a:noFill/>
                      </a:ln>
                    </p:spPr>
                  </p:pic>
                </p:oleObj>
              </mc:Fallback>
            </mc:AlternateContent>
          </a:graphicData>
        </a:graphic>
      </p:graphicFrame>
      <p:sp>
        <p:nvSpPr>
          <p:cNvPr id="9" name="Google Shape;9;p42"/>
          <p:cNvSpPr txBox="1"/>
          <p:nvPr/>
        </p:nvSpPr>
        <p:spPr>
          <a:xfrm>
            <a:off x="6262055" y="4867739"/>
            <a:ext cx="2730941" cy="13849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900" b="0" i="0" u="none" strike="noStrike" cap="none">
                <a:solidFill>
                  <a:srgbClr val="888888"/>
                </a:solidFill>
                <a:latin typeface="Calibri"/>
                <a:ea typeface="Calibri"/>
                <a:cs typeface="Calibri"/>
                <a:sym typeface="Calibri"/>
              </a:rPr>
              <a:t>© 2018 Antler Confidential and Proprietary</a:t>
            </a:r>
            <a:endParaRPr sz="900" b="0" i="0" u="none" strike="noStrike" cap="none">
              <a:solidFill>
                <a:srgbClr val="888888"/>
              </a:solidFill>
              <a:latin typeface="Calibri"/>
              <a:ea typeface="Calibri"/>
              <a:cs typeface="Calibri"/>
              <a:sym typeface="Calibri"/>
            </a:endParaRPr>
          </a:p>
        </p:txBody>
      </p:sp>
      <p:sp>
        <p:nvSpPr>
          <p:cNvPr id="10" name="Google Shape;10;p42"/>
          <p:cNvSpPr txBox="1">
            <a:spLocks noGrp="1"/>
          </p:cNvSpPr>
          <p:nvPr>
            <p:ph type="title"/>
          </p:nvPr>
        </p:nvSpPr>
        <p:spPr>
          <a:xfrm>
            <a:off x="177501" y="465180"/>
            <a:ext cx="8320778" cy="2769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595959"/>
                </a:solidFill>
                <a:latin typeface="Calibri"/>
                <a:ea typeface="Calibri"/>
                <a:cs typeface="Calibri"/>
                <a:sym typeface="Calibri"/>
              </a:defRPr>
            </a:lvl1pPr>
            <a:lvl2pPr marR="0" lvl="1" algn="l" rtl="0">
              <a:spcBef>
                <a:spcPts val="0"/>
              </a:spcBef>
              <a:spcAft>
                <a:spcPts val="0"/>
              </a:spcAft>
              <a:buSzPts val="1400"/>
              <a:buNone/>
              <a:defRPr sz="2533"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2533"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2533"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2533"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2533"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2533"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2533"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2533" b="1" i="0" u="none" strike="noStrike" cap="none">
                <a:solidFill>
                  <a:schemeClr val="dk2"/>
                </a:solidFill>
                <a:latin typeface="Arial"/>
                <a:ea typeface="Arial"/>
                <a:cs typeface="Arial"/>
                <a:sym typeface="Arial"/>
              </a:defRPr>
            </a:lvl9pPr>
          </a:lstStyle>
          <a:p>
            <a:endParaRPr/>
          </a:p>
        </p:txBody>
      </p:sp>
      <p:sp>
        <p:nvSpPr>
          <p:cNvPr id="11" name="Google Shape;11;p42"/>
          <p:cNvSpPr txBox="1">
            <a:spLocks noGrp="1"/>
          </p:cNvSpPr>
          <p:nvPr>
            <p:ph type="body" idx="1"/>
          </p:nvPr>
        </p:nvSpPr>
        <p:spPr>
          <a:xfrm>
            <a:off x="2757658" y="2127911"/>
            <a:ext cx="3292180" cy="1231106"/>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355600" algn="l" rtl="0">
              <a:spcBef>
                <a:spcPts val="0"/>
              </a:spcBef>
              <a:spcAft>
                <a:spcPts val="0"/>
              </a:spcAft>
              <a:buClr>
                <a:schemeClr val="dk2"/>
              </a:buClr>
              <a:buSzPts val="2000"/>
              <a:buFont typeface="Arial"/>
              <a:buChar char="▪"/>
              <a:defRPr sz="1600" b="0" i="0" u="none" strike="noStrike" cap="none">
                <a:solidFill>
                  <a:schemeClr val="dk1"/>
                </a:solidFill>
                <a:latin typeface="Calibri"/>
                <a:ea typeface="Calibri"/>
                <a:cs typeface="Calibri"/>
                <a:sym typeface="Calibri"/>
              </a:defRPr>
            </a:lvl2pPr>
            <a:lvl3pPr marL="1371600" marR="0" lvl="2" indent="-350519" algn="l" rtl="0">
              <a:spcBef>
                <a:spcPts val="0"/>
              </a:spcBef>
              <a:spcAft>
                <a:spcPts val="0"/>
              </a:spcAft>
              <a:buClr>
                <a:schemeClr val="dk2"/>
              </a:buClr>
              <a:buSzPts val="1920"/>
              <a:buFont typeface="Arial"/>
              <a:buChar char="–"/>
              <a:defRPr sz="1600" b="0" i="0" u="none" strike="noStrike" cap="none">
                <a:solidFill>
                  <a:schemeClr val="dk1"/>
                </a:solidFill>
                <a:latin typeface="Calibri"/>
                <a:ea typeface="Calibri"/>
                <a:cs typeface="Calibri"/>
                <a:sym typeface="Calibri"/>
              </a:defRPr>
            </a:lvl3pPr>
            <a:lvl4pPr marL="1828800" marR="0" lvl="3" indent="-350519" algn="l" rtl="0">
              <a:spcBef>
                <a:spcPts val="0"/>
              </a:spcBef>
              <a:spcAft>
                <a:spcPts val="0"/>
              </a:spcAft>
              <a:buClr>
                <a:schemeClr val="dk2"/>
              </a:buClr>
              <a:buSzPts val="1920"/>
              <a:buFont typeface="Arial"/>
              <a:buChar char="▫"/>
              <a:defRPr sz="1600" b="0" i="0" u="none" strike="noStrike" cap="none">
                <a:solidFill>
                  <a:schemeClr val="dk1"/>
                </a:solidFill>
                <a:latin typeface="Calibri"/>
                <a:ea typeface="Calibri"/>
                <a:cs typeface="Calibri"/>
                <a:sym typeface="Calibri"/>
              </a:defRPr>
            </a:lvl4pPr>
            <a:lvl5pPr marL="2286000" marR="0" lvl="4" indent="-319023" algn="l" rtl="0">
              <a:spcBef>
                <a:spcPts val="0"/>
              </a:spcBef>
              <a:spcAft>
                <a:spcPts val="0"/>
              </a:spcAft>
              <a:buClr>
                <a:schemeClr val="dk2"/>
              </a:buClr>
              <a:buSzPts val="1424"/>
              <a:buFont typeface="Arial"/>
              <a:buChar char="-"/>
              <a:defRPr sz="1600" b="0" i="0" u="none" strike="noStrike" cap="none">
                <a:solidFill>
                  <a:schemeClr val="dk1"/>
                </a:solidFill>
                <a:latin typeface="Calibri"/>
                <a:ea typeface="Calibri"/>
                <a:cs typeface="Calibri"/>
                <a:sym typeface="Calibri"/>
              </a:defRPr>
            </a:lvl5pPr>
            <a:lvl6pPr marL="2743200" marR="0" lvl="5" indent="-349146" algn="l" rtl="0">
              <a:spcBef>
                <a:spcPts val="0"/>
              </a:spcBef>
              <a:spcAft>
                <a:spcPts val="0"/>
              </a:spcAft>
              <a:buClr>
                <a:schemeClr val="dk2"/>
              </a:buClr>
              <a:buSzPts val="1898"/>
              <a:buFont typeface="Arial"/>
              <a:buChar char="-"/>
              <a:defRPr sz="2133" b="0" i="0" u="none" strike="noStrike" cap="none">
                <a:solidFill>
                  <a:schemeClr val="dk1"/>
                </a:solidFill>
                <a:latin typeface="Calibri"/>
                <a:ea typeface="Calibri"/>
                <a:cs typeface="Calibri"/>
                <a:sym typeface="Calibri"/>
              </a:defRPr>
            </a:lvl6pPr>
            <a:lvl7pPr marL="3200400" marR="0" lvl="6" indent="-349146" algn="l" rtl="0">
              <a:spcBef>
                <a:spcPts val="0"/>
              </a:spcBef>
              <a:spcAft>
                <a:spcPts val="0"/>
              </a:spcAft>
              <a:buClr>
                <a:schemeClr val="dk2"/>
              </a:buClr>
              <a:buSzPts val="1898"/>
              <a:buFont typeface="Arial"/>
              <a:buChar char="-"/>
              <a:defRPr sz="2133" b="0" i="0" u="none" strike="noStrike" cap="none">
                <a:solidFill>
                  <a:schemeClr val="dk1"/>
                </a:solidFill>
                <a:latin typeface="Calibri"/>
                <a:ea typeface="Calibri"/>
                <a:cs typeface="Calibri"/>
                <a:sym typeface="Calibri"/>
              </a:defRPr>
            </a:lvl7pPr>
            <a:lvl8pPr marL="3657600" marR="0" lvl="7" indent="-349146" algn="l" rtl="0">
              <a:spcBef>
                <a:spcPts val="0"/>
              </a:spcBef>
              <a:spcAft>
                <a:spcPts val="0"/>
              </a:spcAft>
              <a:buClr>
                <a:schemeClr val="dk2"/>
              </a:buClr>
              <a:buSzPts val="1898"/>
              <a:buFont typeface="Arial"/>
              <a:buChar char="-"/>
              <a:defRPr sz="2133" b="0" i="0" u="none" strike="noStrike" cap="none">
                <a:solidFill>
                  <a:schemeClr val="dk1"/>
                </a:solidFill>
                <a:latin typeface="Calibri"/>
                <a:ea typeface="Calibri"/>
                <a:cs typeface="Calibri"/>
                <a:sym typeface="Calibri"/>
              </a:defRPr>
            </a:lvl8pPr>
            <a:lvl9pPr marL="4114800" marR="0" lvl="8" indent="-349146" algn="l" rtl="0">
              <a:spcBef>
                <a:spcPts val="0"/>
              </a:spcBef>
              <a:spcAft>
                <a:spcPts val="0"/>
              </a:spcAft>
              <a:buClr>
                <a:schemeClr val="dk2"/>
              </a:buClr>
              <a:buSzPts val="1898"/>
              <a:buFont typeface="Arial"/>
              <a:buChar char="-"/>
              <a:defRPr sz="2133"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55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Google Shape;30;p44"/>
          <p:cNvSpPr txBox="1"/>
          <p:nvPr/>
        </p:nvSpPr>
        <p:spPr>
          <a:xfrm>
            <a:off x="6145675" y="4867740"/>
            <a:ext cx="2730941"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0" i="0" u="none" strike="noStrike" cap="none">
                <a:solidFill>
                  <a:srgbClr val="888888"/>
                </a:solidFill>
                <a:latin typeface="Arial"/>
                <a:ea typeface="Arial"/>
                <a:cs typeface="Arial"/>
                <a:sym typeface="Arial"/>
              </a:rPr>
              <a:t>© 2018 Antler Innovation Confidential and Proprietary</a:t>
            </a:r>
            <a:endParaRPr sz="900" b="0" i="0" u="none" strike="noStrike" cap="none">
              <a:solidFill>
                <a:srgbClr val="888888"/>
              </a:solidFill>
              <a:latin typeface="Arial"/>
              <a:ea typeface="Arial"/>
              <a:cs typeface="Arial"/>
              <a:sym typeface="Arial"/>
            </a:endParaRPr>
          </a:p>
        </p:txBody>
      </p:sp>
      <p:sp>
        <p:nvSpPr>
          <p:cNvPr id="31" name="Google Shape;31;p44"/>
          <p:cNvSpPr txBox="1">
            <a:spLocks noGrp="1"/>
          </p:cNvSpPr>
          <p:nvPr>
            <p:ph type="title"/>
          </p:nvPr>
        </p:nvSpPr>
        <p:spPr>
          <a:xfrm>
            <a:off x="121489" y="117390"/>
            <a:ext cx="8320778" cy="30777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000" b="0" i="0" u="none" strike="noStrike" cap="none">
                <a:solidFill>
                  <a:srgbClr val="595959"/>
                </a:solidFill>
                <a:latin typeface="Arial"/>
                <a:ea typeface="Arial"/>
                <a:cs typeface="Arial"/>
                <a:sym typeface="Arial"/>
              </a:defRPr>
            </a:lvl1pPr>
            <a:lvl2pPr marR="0" lvl="1" algn="l" rtl="0">
              <a:spcBef>
                <a:spcPts val="0"/>
              </a:spcBef>
              <a:spcAft>
                <a:spcPts val="0"/>
              </a:spcAft>
              <a:buSzPts val="1400"/>
              <a:buNone/>
              <a:defRPr sz="2533"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2533"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2533"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2533"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2533"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2533"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2533"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2533" b="1" i="0" u="none" strike="noStrike" cap="none">
                <a:solidFill>
                  <a:schemeClr val="dk2"/>
                </a:solidFill>
                <a:latin typeface="Arial"/>
                <a:ea typeface="Arial"/>
                <a:cs typeface="Arial"/>
                <a:sym typeface="Arial"/>
              </a:defRPr>
            </a:lvl9pPr>
          </a:lstStyle>
          <a:p>
            <a:endParaRPr/>
          </a:p>
        </p:txBody>
      </p:sp>
      <p:sp>
        <p:nvSpPr>
          <p:cNvPr id="32" name="Google Shape;32;p44"/>
          <p:cNvSpPr txBox="1">
            <a:spLocks noGrp="1"/>
          </p:cNvSpPr>
          <p:nvPr>
            <p:ph type="body" idx="1"/>
          </p:nvPr>
        </p:nvSpPr>
        <p:spPr>
          <a:xfrm>
            <a:off x="2757659" y="2127912"/>
            <a:ext cx="3292180" cy="1231106"/>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355600" algn="l" rtl="0">
              <a:spcBef>
                <a:spcPts val="0"/>
              </a:spcBef>
              <a:spcAft>
                <a:spcPts val="0"/>
              </a:spcAft>
              <a:buClr>
                <a:schemeClr val="dk2"/>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9146" algn="l" rtl="0">
              <a:spcBef>
                <a:spcPts val="0"/>
              </a:spcBef>
              <a:spcAft>
                <a:spcPts val="0"/>
              </a:spcAft>
              <a:buClr>
                <a:schemeClr val="dk2"/>
              </a:buClr>
              <a:buSzPts val="1898"/>
              <a:buFont typeface="Arial"/>
              <a:buChar char="-"/>
              <a:defRPr sz="2133" b="0" i="0" u="none" strike="noStrike" cap="none">
                <a:solidFill>
                  <a:schemeClr val="dk1"/>
                </a:solidFill>
                <a:latin typeface="Arial"/>
                <a:ea typeface="Arial"/>
                <a:cs typeface="Arial"/>
                <a:sym typeface="Arial"/>
              </a:defRPr>
            </a:lvl6pPr>
            <a:lvl7pPr marL="3200400" marR="0" lvl="6" indent="-349146" algn="l" rtl="0">
              <a:spcBef>
                <a:spcPts val="0"/>
              </a:spcBef>
              <a:spcAft>
                <a:spcPts val="0"/>
              </a:spcAft>
              <a:buClr>
                <a:schemeClr val="dk2"/>
              </a:buClr>
              <a:buSzPts val="1898"/>
              <a:buFont typeface="Arial"/>
              <a:buChar char="-"/>
              <a:defRPr sz="2133" b="0" i="0" u="none" strike="noStrike" cap="none">
                <a:solidFill>
                  <a:schemeClr val="dk1"/>
                </a:solidFill>
                <a:latin typeface="Arial"/>
                <a:ea typeface="Arial"/>
                <a:cs typeface="Arial"/>
                <a:sym typeface="Arial"/>
              </a:defRPr>
            </a:lvl7pPr>
            <a:lvl8pPr marL="3657600" marR="0" lvl="7" indent="-349146" algn="l" rtl="0">
              <a:spcBef>
                <a:spcPts val="0"/>
              </a:spcBef>
              <a:spcAft>
                <a:spcPts val="0"/>
              </a:spcAft>
              <a:buClr>
                <a:schemeClr val="dk2"/>
              </a:buClr>
              <a:buSzPts val="1898"/>
              <a:buFont typeface="Arial"/>
              <a:buChar char="-"/>
              <a:defRPr sz="2133" b="0" i="0" u="none" strike="noStrike" cap="none">
                <a:solidFill>
                  <a:schemeClr val="dk1"/>
                </a:solidFill>
                <a:latin typeface="Arial"/>
                <a:ea typeface="Arial"/>
                <a:cs typeface="Arial"/>
                <a:sym typeface="Arial"/>
              </a:defRPr>
            </a:lvl8pPr>
            <a:lvl9pPr marL="4114800" marR="0" lvl="8" indent="-349146" algn="l" rtl="0">
              <a:spcBef>
                <a:spcPts val="0"/>
              </a:spcBef>
              <a:spcAft>
                <a:spcPts val="0"/>
              </a:spcAft>
              <a:buClr>
                <a:schemeClr val="dk2"/>
              </a:buClr>
              <a:buSzPts val="1898"/>
              <a:buFont typeface="Arial"/>
              <a:buChar char="-"/>
              <a:defRPr sz="2133"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55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sp>
        <p:nvSpPr>
          <p:cNvPr id="59" name="Google Shape;59;g5f04774df0_0_52"/>
          <p:cNvSpPr txBox="1">
            <a:spLocks noGrp="1"/>
          </p:cNvSpPr>
          <p:nvPr>
            <p:ph type="title"/>
          </p:nvPr>
        </p:nvSpPr>
        <p:spPr>
          <a:xfrm>
            <a:off x="177502" y="465182"/>
            <a:ext cx="8320800" cy="2769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100"/>
              <a:buNone/>
              <a:defRPr sz="1800" b="0" i="0" u="none" strike="noStrike" cap="none">
                <a:solidFill>
                  <a:srgbClr val="595959"/>
                </a:solidFill>
                <a:latin typeface="Calibri"/>
                <a:ea typeface="Calibri"/>
                <a:cs typeface="Calibri"/>
                <a:sym typeface="Calibri"/>
              </a:defRPr>
            </a:lvl1pPr>
            <a:lvl2pPr marR="0" lvl="1" algn="l" rtl="0">
              <a:spcBef>
                <a:spcPts val="0"/>
              </a:spcBef>
              <a:spcAft>
                <a:spcPts val="0"/>
              </a:spcAft>
              <a:buSzPts val="1100"/>
              <a:buNone/>
              <a:defRPr sz="2500" b="1" i="0" u="none" strike="noStrike" cap="none">
                <a:solidFill>
                  <a:schemeClr val="dk2"/>
                </a:solidFill>
                <a:latin typeface="Arial"/>
                <a:ea typeface="Arial"/>
                <a:cs typeface="Arial"/>
                <a:sym typeface="Arial"/>
              </a:defRPr>
            </a:lvl2pPr>
            <a:lvl3pPr marR="0" lvl="2" algn="l" rtl="0">
              <a:spcBef>
                <a:spcPts val="0"/>
              </a:spcBef>
              <a:spcAft>
                <a:spcPts val="0"/>
              </a:spcAft>
              <a:buSzPts val="1100"/>
              <a:buNone/>
              <a:defRPr sz="2500" b="1" i="0" u="none" strike="noStrike" cap="none">
                <a:solidFill>
                  <a:schemeClr val="dk2"/>
                </a:solidFill>
                <a:latin typeface="Arial"/>
                <a:ea typeface="Arial"/>
                <a:cs typeface="Arial"/>
                <a:sym typeface="Arial"/>
              </a:defRPr>
            </a:lvl3pPr>
            <a:lvl4pPr marR="0" lvl="3" algn="l" rtl="0">
              <a:spcBef>
                <a:spcPts val="0"/>
              </a:spcBef>
              <a:spcAft>
                <a:spcPts val="0"/>
              </a:spcAft>
              <a:buSzPts val="1100"/>
              <a:buNone/>
              <a:defRPr sz="2500" b="1" i="0" u="none" strike="noStrike" cap="none">
                <a:solidFill>
                  <a:schemeClr val="dk2"/>
                </a:solidFill>
                <a:latin typeface="Arial"/>
                <a:ea typeface="Arial"/>
                <a:cs typeface="Arial"/>
                <a:sym typeface="Arial"/>
              </a:defRPr>
            </a:lvl4pPr>
            <a:lvl5pPr marR="0" lvl="4" algn="l" rtl="0">
              <a:spcBef>
                <a:spcPts val="0"/>
              </a:spcBef>
              <a:spcAft>
                <a:spcPts val="0"/>
              </a:spcAft>
              <a:buSzPts val="1100"/>
              <a:buNone/>
              <a:defRPr sz="2500" b="1" i="0" u="none" strike="noStrike" cap="none">
                <a:solidFill>
                  <a:schemeClr val="dk2"/>
                </a:solidFill>
                <a:latin typeface="Arial"/>
                <a:ea typeface="Arial"/>
                <a:cs typeface="Arial"/>
                <a:sym typeface="Arial"/>
              </a:defRPr>
            </a:lvl5pPr>
            <a:lvl6pPr marR="0" lvl="5" algn="l" rtl="0">
              <a:spcBef>
                <a:spcPts val="0"/>
              </a:spcBef>
              <a:spcAft>
                <a:spcPts val="0"/>
              </a:spcAft>
              <a:buSzPts val="1100"/>
              <a:buNone/>
              <a:defRPr sz="2500" b="1" i="0" u="none" strike="noStrike" cap="none">
                <a:solidFill>
                  <a:schemeClr val="dk2"/>
                </a:solidFill>
                <a:latin typeface="Arial"/>
                <a:ea typeface="Arial"/>
                <a:cs typeface="Arial"/>
                <a:sym typeface="Arial"/>
              </a:defRPr>
            </a:lvl6pPr>
            <a:lvl7pPr marR="0" lvl="6" algn="l" rtl="0">
              <a:spcBef>
                <a:spcPts val="0"/>
              </a:spcBef>
              <a:spcAft>
                <a:spcPts val="0"/>
              </a:spcAft>
              <a:buSzPts val="1100"/>
              <a:buNone/>
              <a:defRPr sz="2500" b="1" i="0" u="none" strike="noStrike" cap="none">
                <a:solidFill>
                  <a:schemeClr val="dk2"/>
                </a:solidFill>
                <a:latin typeface="Arial"/>
                <a:ea typeface="Arial"/>
                <a:cs typeface="Arial"/>
                <a:sym typeface="Arial"/>
              </a:defRPr>
            </a:lvl7pPr>
            <a:lvl8pPr marR="0" lvl="7" algn="l" rtl="0">
              <a:spcBef>
                <a:spcPts val="0"/>
              </a:spcBef>
              <a:spcAft>
                <a:spcPts val="0"/>
              </a:spcAft>
              <a:buSzPts val="1100"/>
              <a:buNone/>
              <a:defRPr sz="2500" b="1" i="0" u="none" strike="noStrike" cap="none">
                <a:solidFill>
                  <a:schemeClr val="dk2"/>
                </a:solidFill>
                <a:latin typeface="Arial"/>
                <a:ea typeface="Arial"/>
                <a:cs typeface="Arial"/>
                <a:sym typeface="Arial"/>
              </a:defRPr>
            </a:lvl8pPr>
            <a:lvl9pPr marR="0" lvl="8" algn="l" rtl="0">
              <a:spcBef>
                <a:spcPts val="0"/>
              </a:spcBef>
              <a:spcAft>
                <a:spcPts val="0"/>
              </a:spcAft>
              <a:buSzPts val="1100"/>
              <a:buNone/>
              <a:defRPr sz="2500" b="1" i="0" u="none" strike="noStrike" cap="none">
                <a:solidFill>
                  <a:schemeClr val="dk2"/>
                </a:solidFill>
                <a:latin typeface="Arial"/>
                <a:ea typeface="Arial"/>
                <a:cs typeface="Arial"/>
                <a:sym typeface="Arial"/>
              </a:defRPr>
            </a:lvl9pPr>
          </a:lstStyle>
          <a:p>
            <a:endParaRPr/>
          </a:p>
        </p:txBody>
      </p:sp>
      <p:sp>
        <p:nvSpPr>
          <p:cNvPr id="60" name="Google Shape;60;g5f04774df0_0_52"/>
          <p:cNvSpPr txBox="1">
            <a:spLocks noGrp="1"/>
          </p:cNvSpPr>
          <p:nvPr>
            <p:ph type="body" idx="1"/>
          </p:nvPr>
        </p:nvSpPr>
        <p:spPr>
          <a:xfrm>
            <a:off x="2757660" y="2127913"/>
            <a:ext cx="3292200" cy="12312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100"/>
              <a:buNone/>
              <a:defRPr sz="1600" b="0" i="0" u="none" strike="noStrike" cap="none">
                <a:solidFill>
                  <a:schemeClr val="dk1"/>
                </a:solidFill>
                <a:latin typeface="Calibri"/>
                <a:ea typeface="Calibri"/>
                <a:cs typeface="Calibri"/>
                <a:sym typeface="Calibri"/>
              </a:defRPr>
            </a:lvl1pPr>
            <a:lvl2pPr marL="914400" marR="0" lvl="1" indent="-355600" algn="l" rtl="0">
              <a:spcBef>
                <a:spcPts val="0"/>
              </a:spcBef>
              <a:spcAft>
                <a:spcPts val="0"/>
              </a:spcAft>
              <a:buClr>
                <a:schemeClr val="dk2"/>
              </a:buClr>
              <a:buSzPts val="2000"/>
              <a:buFont typeface="Arial"/>
              <a:buChar char="▪"/>
              <a:defRPr sz="1600" b="0" i="0" u="none" strike="noStrike" cap="none">
                <a:solidFill>
                  <a:schemeClr val="dk1"/>
                </a:solidFill>
                <a:latin typeface="Calibri"/>
                <a:ea typeface="Calibri"/>
                <a:cs typeface="Calibri"/>
                <a:sym typeface="Calibri"/>
              </a:defRPr>
            </a:lvl2pPr>
            <a:lvl3pPr marL="1371600" marR="0" lvl="2" indent="-349250" algn="l" rtl="0">
              <a:spcBef>
                <a:spcPts val="0"/>
              </a:spcBef>
              <a:spcAft>
                <a:spcPts val="0"/>
              </a:spcAft>
              <a:buClr>
                <a:schemeClr val="dk2"/>
              </a:buClr>
              <a:buSzPts val="1900"/>
              <a:buFont typeface="Arial"/>
              <a:buChar char="–"/>
              <a:defRPr sz="1600" b="0" i="0" u="none" strike="noStrike" cap="none">
                <a:solidFill>
                  <a:schemeClr val="dk1"/>
                </a:solidFill>
                <a:latin typeface="Calibri"/>
                <a:ea typeface="Calibri"/>
                <a:cs typeface="Calibri"/>
                <a:sym typeface="Calibri"/>
              </a:defRPr>
            </a:lvl3pPr>
            <a:lvl4pPr marL="1828800" marR="0" lvl="3" indent="-349250" algn="l" rtl="0">
              <a:spcBef>
                <a:spcPts val="0"/>
              </a:spcBef>
              <a:spcAft>
                <a:spcPts val="0"/>
              </a:spcAft>
              <a:buClr>
                <a:schemeClr val="dk2"/>
              </a:buClr>
              <a:buSzPts val="19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spcBef>
                <a:spcPts val="0"/>
              </a:spcBef>
              <a:spcAft>
                <a:spcPts val="0"/>
              </a:spcAft>
              <a:buClr>
                <a:schemeClr val="dk2"/>
              </a:buClr>
              <a:buSzPts val="1400"/>
              <a:buFont typeface="Arial"/>
              <a:buChar char="-"/>
              <a:defRPr sz="1600" b="0" i="0" u="none" strike="noStrike" cap="none">
                <a:solidFill>
                  <a:schemeClr val="dk1"/>
                </a:solidFill>
                <a:latin typeface="Calibri"/>
                <a:ea typeface="Calibri"/>
                <a:cs typeface="Calibri"/>
                <a:sym typeface="Calibri"/>
              </a:defRPr>
            </a:lvl5pPr>
            <a:lvl6pPr marL="2743200" marR="0" lvl="5" indent="-349250" algn="l" rtl="0">
              <a:spcBef>
                <a:spcPts val="0"/>
              </a:spcBef>
              <a:spcAft>
                <a:spcPts val="0"/>
              </a:spcAft>
              <a:buClr>
                <a:schemeClr val="dk2"/>
              </a:buClr>
              <a:buSzPts val="1900"/>
              <a:buFont typeface="Arial"/>
              <a:buChar char="-"/>
              <a:defRPr sz="2100" b="0" i="0" u="none" strike="noStrike" cap="none">
                <a:solidFill>
                  <a:schemeClr val="dk1"/>
                </a:solidFill>
                <a:latin typeface="Calibri"/>
                <a:ea typeface="Calibri"/>
                <a:cs typeface="Calibri"/>
                <a:sym typeface="Calibri"/>
              </a:defRPr>
            </a:lvl6pPr>
            <a:lvl7pPr marL="3200400" marR="0" lvl="6" indent="-349250" algn="l" rtl="0">
              <a:spcBef>
                <a:spcPts val="0"/>
              </a:spcBef>
              <a:spcAft>
                <a:spcPts val="0"/>
              </a:spcAft>
              <a:buClr>
                <a:schemeClr val="dk2"/>
              </a:buClr>
              <a:buSzPts val="1900"/>
              <a:buFont typeface="Arial"/>
              <a:buChar char="-"/>
              <a:defRPr sz="2100" b="0" i="0" u="none" strike="noStrike" cap="none">
                <a:solidFill>
                  <a:schemeClr val="dk1"/>
                </a:solidFill>
                <a:latin typeface="Calibri"/>
                <a:ea typeface="Calibri"/>
                <a:cs typeface="Calibri"/>
                <a:sym typeface="Calibri"/>
              </a:defRPr>
            </a:lvl7pPr>
            <a:lvl8pPr marL="3657600" marR="0" lvl="7" indent="-349250" algn="l" rtl="0">
              <a:spcBef>
                <a:spcPts val="0"/>
              </a:spcBef>
              <a:spcAft>
                <a:spcPts val="0"/>
              </a:spcAft>
              <a:buClr>
                <a:schemeClr val="dk2"/>
              </a:buClr>
              <a:buSzPts val="1900"/>
              <a:buFont typeface="Arial"/>
              <a:buChar char="-"/>
              <a:defRPr sz="2100" b="0" i="0" u="none" strike="noStrike" cap="none">
                <a:solidFill>
                  <a:schemeClr val="dk1"/>
                </a:solidFill>
                <a:latin typeface="Calibri"/>
                <a:ea typeface="Calibri"/>
                <a:cs typeface="Calibri"/>
                <a:sym typeface="Calibri"/>
              </a:defRPr>
            </a:lvl8pPr>
            <a:lvl9pPr marL="4114800" marR="0" lvl="8" indent="-349250" algn="l" rtl="0">
              <a:spcBef>
                <a:spcPts val="0"/>
              </a:spcBef>
              <a:spcAft>
                <a:spcPts val="0"/>
              </a:spcAft>
              <a:buClr>
                <a:schemeClr val="dk2"/>
              </a:buClr>
              <a:buSzPts val="1900"/>
              <a:buFont typeface="Arial"/>
              <a:buChar char="-"/>
              <a:defRPr sz="21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215">
          <p15:clr>
            <a:srgbClr val="F26B43"/>
          </p15:clr>
        </p15:guide>
        <p15:guide id="2" pos="419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177502" y="465181"/>
            <a:ext cx="8320778" cy="369332"/>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400" b="0" i="0" u="none" strike="noStrike" cap="none">
                <a:solidFill>
                  <a:srgbClr val="595959"/>
                </a:solidFill>
                <a:latin typeface="Calibri"/>
                <a:ea typeface="Calibri"/>
                <a:cs typeface="Calibri"/>
                <a:sym typeface="Calibri"/>
              </a:defRPr>
            </a:lvl1pPr>
            <a:lvl2pPr marR="0" lvl="1" algn="l" rtl="0">
              <a:spcBef>
                <a:spcPts val="0"/>
              </a:spcBef>
              <a:spcAft>
                <a:spcPts val="0"/>
              </a:spcAft>
              <a:buSzPts val="1400"/>
              <a:buNone/>
              <a:defRPr sz="3377"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3377"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3377"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3377"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3377"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3377"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3377"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3377" b="1" i="0" u="none" strike="noStrike" cap="none">
                <a:solidFill>
                  <a:schemeClr val="dk2"/>
                </a:solidFill>
                <a:latin typeface="Arial"/>
                <a:ea typeface="Arial"/>
                <a:cs typeface="Arial"/>
                <a:sym typeface="Arial"/>
              </a:defRPr>
            </a:lvl9pPr>
          </a:lstStyle>
          <a:p>
            <a:endParaRPr/>
          </a:p>
        </p:txBody>
      </p:sp>
      <p:sp>
        <p:nvSpPr>
          <p:cNvPr id="11" name="Google Shape;11;p4"/>
          <p:cNvSpPr txBox="1">
            <a:spLocks noGrp="1"/>
          </p:cNvSpPr>
          <p:nvPr>
            <p:ph type="body" idx="1"/>
          </p:nvPr>
        </p:nvSpPr>
        <p:spPr>
          <a:xfrm>
            <a:off x="2757659" y="2127912"/>
            <a:ext cx="3292180" cy="328231"/>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133" b="0" i="0" u="none" strike="noStrike" cap="none">
                <a:solidFill>
                  <a:schemeClr val="dk1"/>
                </a:solidFill>
                <a:latin typeface="Calibri"/>
                <a:ea typeface="Calibri"/>
                <a:cs typeface="Calibri"/>
                <a:sym typeface="Calibri"/>
              </a:defRPr>
            </a:lvl1pPr>
            <a:lvl2pPr marL="914400" marR="0" lvl="1" indent="-397906" algn="l" rtl="0">
              <a:spcBef>
                <a:spcPts val="0"/>
              </a:spcBef>
              <a:spcAft>
                <a:spcPts val="0"/>
              </a:spcAft>
              <a:buClr>
                <a:schemeClr val="dk2"/>
              </a:buClr>
              <a:buSzPts val="2666"/>
              <a:buFont typeface="Arial"/>
              <a:buChar char="▪"/>
              <a:defRPr sz="2133" b="0" i="0" u="none" strike="noStrike" cap="none">
                <a:solidFill>
                  <a:schemeClr val="dk1"/>
                </a:solidFill>
                <a:latin typeface="Calibri"/>
                <a:ea typeface="Calibri"/>
                <a:cs typeface="Calibri"/>
                <a:sym typeface="Calibri"/>
              </a:defRPr>
            </a:lvl2pPr>
            <a:lvl3pPr marL="1371600" marR="0" lvl="2" indent="-391134" algn="l" rtl="0">
              <a:spcBef>
                <a:spcPts val="0"/>
              </a:spcBef>
              <a:spcAft>
                <a:spcPts val="0"/>
              </a:spcAft>
              <a:buClr>
                <a:schemeClr val="dk2"/>
              </a:buClr>
              <a:buSzPts val="2560"/>
              <a:buFont typeface="Arial"/>
              <a:buChar char="–"/>
              <a:defRPr sz="2133" b="0" i="0" u="none" strike="noStrike" cap="none">
                <a:solidFill>
                  <a:schemeClr val="dk1"/>
                </a:solidFill>
                <a:latin typeface="Calibri"/>
                <a:ea typeface="Calibri"/>
                <a:cs typeface="Calibri"/>
                <a:sym typeface="Calibri"/>
              </a:defRPr>
            </a:lvl3pPr>
            <a:lvl4pPr marL="1828800" marR="0" lvl="3" indent="-391134" algn="l" rtl="0">
              <a:spcBef>
                <a:spcPts val="0"/>
              </a:spcBef>
              <a:spcAft>
                <a:spcPts val="0"/>
              </a:spcAft>
              <a:buClr>
                <a:schemeClr val="dk2"/>
              </a:buClr>
              <a:buSzPts val="2560"/>
              <a:buFont typeface="Arial"/>
              <a:buChar char="▫"/>
              <a:defRPr sz="2133" b="0" i="0" u="none" strike="noStrike" cap="none">
                <a:solidFill>
                  <a:schemeClr val="dk1"/>
                </a:solidFill>
                <a:latin typeface="Calibri"/>
                <a:ea typeface="Calibri"/>
                <a:cs typeface="Calibri"/>
                <a:sym typeface="Calibri"/>
              </a:defRPr>
            </a:lvl4pPr>
            <a:lvl5pPr marL="2286000" marR="0" lvl="4" indent="-349146" algn="l" rtl="0">
              <a:spcBef>
                <a:spcPts val="0"/>
              </a:spcBef>
              <a:spcAft>
                <a:spcPts val="0"/>
              </a:spcAft>
              <a:buClr>
                <a:schemeClr val="dk2"/>
              </a:buClr>
              <a:buSzPts val="1898"/>
              <a:buFont typeface="Arial"/>
              <a:buChar char="-"/>
              <a:defRPr sz="2133" b="0" i="0" u="none" strike="noStrike" cap="none">
                <a:solidFill>
                  <a:schemeClr val="dk1"/>
                </a:solidFill>
                <a:latin typeface="Calibri"/>
                <a:ea typeface="Calibri"/>
                <a:cs typeface="Calibri"/>
                <a:sym typeface="Calibri"/>
              </a:defRPr>
            </a:lvl5pPr>
            <a:lvl6pPr marL="2743200" marR="0" lvl="5" indent="-389328" algn="l" rtl="0">
              <a:spcBef>
                <a:spcPts val="0"/>
              </a:spcBef>
              <a:spcAft>
                <a:spcPts val="0"/>
              </a:spcAft>
              <a:buClr>
                <a:schemeClr val="dk2"/>
              </a:buClr>
              <a:buSzPts val="2531"/>
              <a:buFont typeface="Arial"/>
              <a:buChar char="-"/>
              <a:defRPr sz="2844" b="0" i="0" u="none" strike="noStrike" cap="none">
                <a:solidFill>
                  <a:schemeClr val="dk1"/>
                </a:solidFill>
                <a:latin typeface="Calibri"/>
                <a:ea typeface="Calibri"/>
                <a:cs typeface="Calibri"/>
                <a:sym typeface="Calibri"/>
              </a:defRPr>
            </a:lvl6pPr>
            <a:lvl7pPr marL="3200400" marR="0" lvl="6" indent="-389328" algn="l" rtl="0">
              <a:spcBef>
                <a:spcPts val="0"/>
              </a:spcBef>
              <a:spcAft>
                <a:spcPts val="0"/>
              </a:spcAft>
              <a:buClr>
                <a:schemeClr val="dk2"/>
              </a:buClr>
              <a:buSzPts val="2531"/>
              <a:buFont typeface="Arial"/>
              <a:buChar char="-"/>
              <a:defRPr sz="2844" b="0" i="0" u="none" strike="noStrike" cap="none">
                <a:solidFill>
                  <a:schemeClr val="dk1"/>
                </a:solidFill>
                <a:latin typeface="Calibri"/>
                <a:ea typeface="Calibri"/>
                <a:cs typeface="Calibri"/>
                <a:sym typeface="Calibri"/>
              </a:defRPr>
            </a:lvl7pPr>
            <a:lvl8pPr marL="3657600" marR="0" lvl="7" indent="-389328" algn="l" rtl="0">
              <a:spcBef>
                <a:spcPts val="0"/>
              </a:spcBef>
              <a:spcAft>
                <a:spcPts val="0"/>
              </a:spcAft>
              <a:buClr>
                <a:schemeClr val="dk2"/>
              </a:buClr>
              <a:buSzPts val="2531"/>
              <a:buFont typeface="Arial"/>
              <a:buChar char="-"/>
              <a:defRPr sz="2844" b="0" i="0" u="none" strike="noStrike" cap="none">
                <a:solidFill>
                  <a:schemeClr val="dk1"/>
                </a:solidFill>
                <a:latin typeface="Calibri"/>
                <a:ea typeface="Calibri"/>
                <a:cs typeface="Calibri"/>
                <a:sym typeface="Calibri"/>
              </a:defRPr>
            </a:lvl8pPr>
            <a:lvl9pPr marL="4114800" marR="0" lvl="8" indent="-389328" algn="l" rtl="0">
              <a:spcBef>
                <a:spcPts val="0"/>
              </a:spcBef>
              <a:spcAft>
                <a:spcPts val="0"/>
              </a:spcAft>
              <a:buClr>
                <a:schemeClr val="dk2"/>
              </a:buClr>
              <a:buSzPts val="2531"/>
              <a:buFont typeface="Arial"/>
              <a:buChar char="-"/>
              <a:defRPr sz="2844"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38430946"/>
      </p:ext>
    </p:extLst>
  </p:cSld>
  <p:clrMap bg1="lt1" tx1="dk1" bg2="dk2" tx2="lt2" accent1="accent1" accent2="accent2" accent3="accent3" accent4="accent4" accent5="accent5" accent6="accent6" hlink="hlink" folHlink="folHlink"/>
  <p:sldLayoutIdLst>
    <p:sldLayoutId id="2147483666" r:id="rId1"/>
    <p:sldLayoutId id="214748366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55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g"/><Relationship Id="rId18" Type="http://schemas.openxmlformats.org/officeDocument/2006/relationships/image" Target="../media/image24.png"/><Relationship Id="rId3" Type="http://schemas.openxmlformats.org/officeDocument/2006/relationships/image" Target="../media/image9.jpg"/><Relationship Id="rId7" Type="http://schemas.openxmlformats.org/officeDocument/2006/relationships/image" Target="../media/image13.jp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jpg"/><Relationship Id="rId5" Type="http://schemas.openxmlformats.org/officeDocument/2006/relationships/image" Target="../media/image11.png"/><Relationship Id="rId15" Type="http://schemas.openxmlformats.org/officeDocument/2006/relationships/image" Target="../media/image21.jpg"/><Relationship Id="rId10" Type="http://schemas.openxmlformats.org/officeDocument/2006/relationships/image" Target="../media/image16.png"/><Relationship Id="rId4" Type="http://schemas.openxmlformats.org/officeDocument/2006/relationships/image" Target="../media/image10.jpg"/><Relationship Id="rId9" Type="http://schemas.openxmlformats.org/officeDocument/2006/relationships/image" Target="../media/image15.jp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54.jpg"/></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6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63.jpg"/></Relationships>
</file>

<file path=ppt/slides/_rels/slide3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65.jpg"/><Relationship Id="rId4" Type="http://schemas.openxmlformats.org/officeDocument/2006/relationships/image" Target="../media/image64.jpg"/></Relationships>
</file>

<file path=ppt/slides/_rels/slide3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67.jpg"/></Relationships>
</file>

<file path=ppt/slides/_rels/slide3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69.jp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71.jp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74.png"/><Relationship Id="rId7" Type="http://schemas.openxmlformats.org/officeDocument/2006/relationships/image" Target="../media/image78.jpg"/><Relationship Id="rId12" Type="http://schemas.openxmlformats.org/officeDocument/2006/relationships/image" Target="../media/image82.jp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77.jpg"/><Relationship Id="rId11" Type="http://schemas.openxmlformats.org/officeDocument/2006/relationships/image" Target="../media/image9.jpg"/><Relationship Id="rId5" Type="http://schemas.openxmlformats.org/officeDocument/2006/relationships/image" Target="../media/image76.jp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jp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p:nvPr/>
        </p:nvSpPr>
        <p:spPr>
          <a:xfrm>
            <a:off x="591266" y="3410024"/>
            <a:ext cx="5856667" cy="11233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b="1" i="0" u="none" strike="noStrike" cap="none" dirty="0">
                <a:solidFill>
                  <a:schemeClr val="lt1"/>
                </a:solidFill>
                <a:latin typeface="Calibri"/>
                <a:ea typeface="Calibri"/>
                <a:cs typeface="Calibri"/>
                <a:sym typeface="Calibri"/>
              </a:rPr>
              <a:t>Finding the Right Co-Founder</a:t>
            </a:r>
            <a:endParaRPr dirty="0"/>
          </a:p>
          <a:p>
            <a:pPr marL="0" marR="0" lvl="0" indent="0" algn="l" rtl="0">
              <a:spcBef>
                <a:spcPts val="0"/>
              </a:spcBef>
              <a:spcAft>
                <a:spcPts val="0"/>
              </a:spcAft>
              <a:buNone/>
            </a:pPr>
            <a:endParaRPr sz="1500" b="1" i="0" u="none" strike="noStrike" cap="none"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1500" b="1" dirty="0" smtClean="0">
                <a:solidFill>
                  <a:schemeClr val="lt1"/>
                </a:solidFill>
                <a:latin typeface="Calibri"/>
                <a:ea typeface="Calibri"/>
                <a:cs typeface="Calibri"/>
                <a:sym typeface="Calibri"/>
              </a:rPr>
              <a:t>Wed September 8 2020</a:t>
            </a:r>
            <a:endParaRPr dirty="0"/>
          </a:p>
          <a:p>
            <a:pPr marL="0" marR="0" lvl="0" indent="0" algn="l" rtl="0">
              <a:spcBef>
                <a:spcPts val="0"/>
              </a:spcBef>
              <a:spcAft>
                <a:spcPts val="0"/>
              </a:spcAft>
              <a:buNone/>
            </a:pPr>
            <a:r>
              <a:rPr lang="en-US" sz="1500" b="1" i="0" u="none" strike="noStrike" cap="none" dirty="0">
                <a:solidFill>
                  <a:schemeClr val="lt1"/>
                </a:solidFill>
                <a:latin typeface="Calibri"/>
                <a:ea typeface="Calibri"/>
                <a:cs typeface="Calibri"/>
                <a:sym typeface="Calibri"/>
              </a:rPr>
              <a:t>Antler Program </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1"/>
          <p:cNvSpPr/>
          <p:nvPr/>
        </p:nvSpPr>
        <p:spPr>
          <a:xfrm>
            <a:off x="776777" y="1651410"/>
            <a:ext cx="2295728" cy="2892004"/>
          </a:xfrm>
          <a:prstGeom prst="rect">
            <a:avLst/>
          </a:prstGeom>
          <a:solidFill>
            <a:srgbClr val="FBE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349" name="Google Shape;349;p11"/>
          <p:cNvSpPr/>
          <p:nvPr/>
        </p:nvSpPr>
        <p:spPr>
          <a:xfrm>
            <a:off x="1087334" y="1840032"/>
            <a:ext cx="1544309" cy="2514760"/>
          </a:xfrm>
          <a:prstGeom prst="rect">
            <a:avLst/>
          </a:prstGeom>
          <a:noFill/>
          <a:ln>
            <a:noFill/>
          </a:ln>
        </p:spPr>
        <p:txBody>
          <a:bodyPr spcFirstLastPara="1" wrap="square" lIns="91425" tIns="45700" rIns="91425" bIns="45700" anchor="ctr" anchorCtr="0">
            <a:noAutofit/>
          </a:bodyPr>
          <a:lstStyle/>
          <a:p>
            <a:pPr marL="259876" marR="0" lvl="1" indent="-257175" algn="l" rtl="0">
              <a:lnSpc>
                <a:spcPct val="100000"/>
              </a:lnSpc>
              <a:spcBef>
                <a:spcPts val="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Trusting</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Modest</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Patient</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Moderate</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Kind </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Unselfish</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Helpful</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Sensitive</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Considerate</a:t>
            </a:r>
            <a:endParaRPr/>
          </a:p>
        </p:txBody>
      </p:sp>
      <p:sp>
        <p:nvSpPr>
          <p:cNvPr id="350" name="Google Shape;350;p11"/>
          <p:cNvSpPr txBox="1"/>
          <p:nvPr/>
        </p:nvSpPr>
        <p:spPr>
          <a:xfrm>
            <a:off x="479426" y="4851692"/>
            <a:ext cx="139012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Source: Lebowitz, 2016</a:t>
            </a:r>
            <a:endParaRPr sz="900" b="0" i="0" u="none" strike="noStrike" cap="none">
              <a:solidFill>
                <a:srgbClr val="000000"/>
              </a:solidFill>
              <a:latin typeface="Arial"/>
              <a:ea typeface="Arial"/>
              <a:cs typeface="Arial"/>
              <a:sym typeface="Arial"/>
            </a:endParaRPr>
          </a:p>
        </p:txBody>
      </p:sp>
      <p:sp>
        <p:nvSpPr>
          <p:cNvPr id="351" name="Google Shape;351;p11"/>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strike="noStrike" cap="none">
                <a:solidFill>
                  <a:srgbClr val="595959"/>
                </a:solidFill>
                <a:latin typeface="Arial"/>
                <a:ea typeface="Arial"/>
                <a:cs typeface="Arial"/>
                <a:sym typeface="Arial"/>
              </a:rPr>
              <a:t>Agreeableness</a:t>
            </a:r>
            <a:endParaRPr/>
          </a:p>
        </p:txBody>
      </p:sp>
      <p:sp>
        <p:nvSpPr>
          <p:cNvPr id="352" name="Google Shape;352;p11"/>
          <p:cNvSpPr txBox="1"/>
          <p:nvPr/>
        </p:nvSpPr>
        <p:spPr>
          <a:xfrm>
            <a:off x="517205" y="710424"/>
            <a:ext cx="8109590" cy="365712"/>
          </a:xfrm>
          <a:prstGeom prst="rect">
            <a:avLst/>
          </a:prstGeom>
          <a:noFill/>
          <a:ln>
            <a:noFill/>
          </a:ln>
        </p:spPr>
        <p:txBody>
          <a:bodyPr spcFirstLastPara="1" wrap="square" lIns="0" tIns="0" rIns="0" bIns="0" anchor="t" anchorCtr="0">
            <a:noAutofit/>
          </a:bodyPr>
          <a:lstStyle/>
          <a:p>
            <a:pPr marL="2701" marR="0" lvl="1" indent="0" algn="ctr" rtl="0">
              <a:lnSpc>
                <a:spcPct val="100000"/>
              </a:lnSpc>
              <a:spcBef>
                <a:spcPts val="450"/>
              </a:spcBef>
              <a:spcAft>
                <a:spcPts val="0"/>
              </a:spcAft>
              <a:buClr>
                <a:srgbClr val="B92327"/>
              </a:buClr>
              <a:buSzPts val="2500"/>
              <a:buFont typeface="Calibri"/>
              <a:buNone/>
            </a:pPr>
            <a:r>
              <a:rPr lang="en-US" sz="1500" b="0" i="1" u="none" strike="noStrike" cap="none">
                <a:solidFill>
                  <a:srgbClr val="000000"/>
                </a:solidFill>
                <a:latin typeface="Calibri"/>
                <a:ea typeface="Calibri"/>
                <a:cs typeface="Calibri"/>
                <a:sym typeface="Calibri"/>
              </a:rPr>
              <a:t>This factor concerns how well people get along with others. While extroversion concerns sources of energy and the pursuit of interactions with others, agreeableness concerns your orientation to others </a:t>
            </a:r>
            <a:endParaRPr/>
          </a:p>
        </p:txBody>
      </p:sp>
      <p:pic>
        <p:nvPicPr>
          <p:cNvPr id="353" name="Google Shape;353;p11" descr="Agreeableness big five personality "/>
          <p:cNvPicPr preferRelativeResize="0"/>
          <p:nvPr/>
        </p:nvPicPr>
        <p:blipFill rotWithShape="1">
          <a:blip r:embed="rId3">
            <a:alphaModFix/>
          </a:blip>
          <a:srcRect/>
          <a:stretch/>
        </p:blipFill>
        <p:spPr>
          <a:xfrm>
            <a:off x="4073254" y="1899760"/>
            <a:ext cx="4163378" cy="208169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54" name="Google Shape;354;p11"/>
          <p:cNvPicPr preferRelativeResize="0"/>
          <p:nvPr/>
        </p:nvPicPr>
        <p:blipFill rotWithShape="1">
          <a:blip r:embed="rId4">
            <a:alphaModFix/>
          </a:blip>
          <a:srcRect/>
          <a:stretch/>
        </p:blipFill>
        <p:spPr>
          <a:xfrm>
            <a:off x="8241789" y="179306"/>
            <a:ext cx="799798" cy="513507"/>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2"/>
          <p:cNvSpPr/>
          <p:nvPr/>
        </p:nvSpPr>
        <p:spPr>
          <a:xfrm>
            <a:off x="776777" y="1651410"/>
            <a:ext cx="2295728" cy="2892004"/>
          </a:xfrm>
          <a:prstGeom prst="rect">
            <a:avLst/>
          </a:prstGeom>
          <a:solidFill>
            <a:srgbClr val="FBE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361" name="Google Shape;361;p12"/>
          <p:cNvSpPr/>
          <p:nvPr/>
        </p:nvSpPr>
        <p:spPr>
          <a:xfrm>
            <a:off x="1087334" y="1840032"/>
            <a:ext cx="1985171" cy="2514760"/>
          </a:xfrm>
          <a:prstGeom prst="rect">
            <a:avLst/>
          </a:prstGeom>
          <a:noFill/>
          <a:ln>
            <a:noFill/>
          </a:ln>
        </p:spPr>
        <p:txBody>
          <a:bodyPr spcFirstLastPara="1" wrap="square" lIns="91425" tIns="45700" rIns="91425" bIns="45700" anchor="ctr" anchorCtr="0">
            <a:noAutofit/>
          </a:bodyPr>
          <a:lstStyle/>
          <a:p>
            <a:pPr marL="259876" marR="0" lvl="1" indent="-257175" algn="l" rtl="0">
              <a:lnSpc>
                <a:spcPct val="100000"/>
              </a:lnSpc>
              <a:spcBef>
                <a:spcPts val="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Persistent</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Thorough</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Self-disciplined</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Consistent</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Predictable</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Reliable</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Hard working</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Planner</a:t>
            </a:r>
            <a:endParaRPr/>
          </a:p>
        </p:txBody>
      </p:sp>
      <p:sp>
        <p:nvSpPr>
          <p:cNvPr id="362" name="Google Shape;362;p12"/>
          <p:cNvSpPr txBox="1"/>
          <p:nvPr/>
        </p:nvSpPr>
        <p:spPr>
          <a:xfrm>
            <a:off x="479426" y="4851692"/>
            <a:ext cx="139012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Source: Lebowitz, 2016</a:t>
            </a:r>
            <a:endParaRPr sz="900" b="0" i="0" u="none" strike="noStrike" cap="none">
              <a:solidFill>
                <a:srgbClr val="000000"/>
              </a:solidFill>
              <a:latin typeface="Arial"/>
              <a:ea typeface="Arial"/>
              <a:cs typeface="Arial"/>
              <a:sym typeface="Arial"/>
            </a:endParaRPr>
          </a:p>
        </p:txBody>
      </p:sp>
      <p:sp>
        <p:nvSpPr>
          <p:cNvPr id="363" name="Google Shape;363;p12"/>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strike="noStrike" cap="none">
                <a:solidFill>
                  <a:srgbClr val="595959"/>
                </a:solidFill>
                <a:latin typeface="Arial"/>
                <a:ea typeface="Arial"/>
                <a:cs typeface="Arial"/>
                <a:sym typeface="Arial"/>
              </a:rPr>
              <a:t>Conscientiousness </a:t>
            </a:r>
            <a:endParaRPr sz="1800" b="0" i="0" u="none" strike="noStrike" cap="none">
              <a:solidFill>
                <a:srgbClr val="595959"/>
              </a:solidFill>
              <a:latin typeface="Arial"/>
              <a:ea typeface="Arial"/>
              <a:cs typeface="Arial"/>
              <a:sym typeface="Arial"/>
            </a:endParaRPr>
          </a:p>
        </p:txBody>
      </p:sp>
      <p:sp>
        <p:nvSpPr>
          <p:cNvPr id="364" name="Google Shape;364;p12"/>
          <p:cNvSpPr txBox="1"/>
          <p:nvPr/>
        </p:nvSpPr>
        <p:spPr>
          <a:xfrm>
            <a:off x="517205" y="710424"/>
            <a:ext cx="8109590" cy="365712"/>
          </a:xfrm>
          <a:prstGeom prst="rect">
            <a:avLst/>
          </a:prstGeom>
          <a:noFill/>
          <a:ln>
            <a:noFill/>
          </a:ln>
        </p:spPr>
        <p:txBody>
          <a:bodyPr spcFirstLastPara="1" wrap="square" lIns="0" tIns="0" rIns="0" bIns="0" anchor="t" anchorCtr="0">
            <a:noAutofit/>
          </a:bodyPr>
          <a:lstStyle/>
          <a:p>
            <a:pPr marL="2701" marR="0" lvl="1" indent="0" algn="ctr" rtl="0">
              <a:lnSpc>
                <a:spcPct val="100000"/>
              </a:lnSpc>
              <a:spcBef>
                <a:spcPts val="450"/>
              </a:spcBef>
              <a:spcAft>
                <a:spcPts val="0"/>
              </a:spcAft>
              <a:buClr>
                <a:srgbClr val="B92327"/>
              </a:buClr>
              <a:buSzPts val="2500"/>
              <a:buFont typeface="Calibri"/>
              <a:buNone/>
            </a:pPr>
            <a:r>
              <a:rPr lang="en-US" sz="1500" b="0" i="1" u="none" strike="noStrike" cap="none">
                <a:solidFill>
                  <a:srgbClr val="000000"/>
                </a:solidFill>
                <a:latin typeface="Calibri"/>
                <a:ea typeface="Calibri"/>
                <a:cs typeface="Calibri"/>
                <a:sym typeface="Calibri"/>
              </a:rPr>
              <a:t>Conscientiousness is a trait that can be described as the tendency to control impulses and exhibit goal-directed behavior. Conscientious people excel in their ability to delay gratification, work systematically, and plan and organize effectively </a:t>
            </a:r>
            <a:endParaRPr/>
          </a:p>
        </p:txBody>
      </p:sp>
      <p:pic>
        <p:nvPicPr>
          <p:cNvPr id="365" name="Google Shape;365;p12" descr="Conscientiousness big five personality "/>
          <p:cNvPicPr preferRelativeResize="0"/>
          <p:nvPr/>
        </p:nvPicPr>
        <p:blipFill rotWithShape="1">
          <a:blip r:embed="rId3">
            <a:alphaModFix/>
          </a:blip>
          <a:srcRect/>
          <a:stretch/>
        </p:blipFill>
        <p:spPr>
          <a:xfrm>
            <a:off x="4260222" y="2095781"/>
            <a:ext cx="3472529" cy="173626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66" name="Google Shape;366;p12"/>
          <p:cNvPicPr preferRelativeResize="0"/>
          <p:nvPr/>
        </p:nvPicPr>
        <p:blipFill rotWithShape="1">
          <a:blip r:embed="rId4">
            <a:alphaModFix/>
          </a:blip>
          <a:srcRect/>
          <a:stretch/>
        </p:blipFill>
        <p:spPr>
          <a:xfrm>
            <a:off x="8241789" y="179306"/>
            <a:ext cx="799798" cy="513507"/>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3"/>
          <p:cNvSpPr/>
          <p:nvPr/>
        </p:nvSpPr>
        <p:spPr>
          <a:xfrm>
            <a:off x="776777" y="1651410"/>
            <a:ext cx="2295728" cy="2892004"/>
          </a:xfrm>
          <a:prstGeom prst="rect">
            <a:avLst/>
          </a:prstGeom>
          <a:solidFill>
            <a:srgbClr val="FBE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373" name="Google Shape;373;p13"/>
          <p:cNvSpPr/>
          <p:nvPr/>
        </p:nvSpPr>
        <p:spPr>
          <a:xfrm>
            <a:off x="1087334" y="1840032"/>
            <a:ext cx="1633381" cy="2514760"/>
          </a:xfrm>
          <a:prstGeom prst="rect">
            <a:avLst/>
          </a:prstGeom>
          <a:noFill/>
          <a:ln>
            <a:noFill/>
          </a:ln>
        </p:spPr>
        <p:txBody>
          <a:bodyPr spcFirstLastPara="1" wrap="square" lIns="91425" tIns="45700" rIns="91425" bIns="45700" anchor="ctr" anchorCtr="0">
            <a:noAutofit/>
          </a:bodyPr>
          <a:lstStyle/>
          <a:p>
            <a:pPr marL="259876" marR="0" lvl="1" indent="-257175" algn="l" rtl="0">
              <a:spcBef>
                <a:spcPts val="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Moody </a:t>
            </a:r>
            <a:endParaRPr/>
          </a:p>
          <a:p>
            <a:pPr marL="259876" marR="0" lvl="1" indent="-257175" algn="l" rtl="0">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Nervous </a:t>
            </a:r>
            <a:endParaRPr/>
          </a:p>
          <a:p>
            <a:pPr marL="259876" marR="0" lvl="1" indent="-257175" algn="l" rtl="0">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Anxious </a:t>
            </a:r>
            <a:endParaRPr/>
          </a:p>
          <a:p>
            <a:pPr marL="259876" marR="0" lvl="1" indent="-257175" algn="l" rtl="0">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Self-critical </a:t>
            </a:r>
            <a:endParaRPr/>
          </a:p>
          <a:p>
            <a:pPr marL="259876" marR="0" lvl="1" indent="-257175" algn="l" rtl="0">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Oversensitive </a:t>
            </a:r>
            <a:endParaRPr/>
          </a:p>
          <a:p>
            <a:pPr marL="259876" marR="0" lvl="1" indent="-257175" algn="l" rtl="0">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Pessimistic </a:t>
            </a:r>
            <a:endParaRPr/>
          </a:p>
        </p:txBody>
      </p:sp>
      <p:sp>
        <p:nvSpPr>
          <p:cNvPr id="374" name="Google Shape;374;p13"/>
          <p:cNvSpPr txBox="1"/>
          <p:nvPr/>
        </p:nvSpPr>
        <p:spPr>
          <a:xfrm>
            <a:off x="479426" y="4851692"/>
            <a:ext cx="139012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Source: Lebowitz, 2016</a:t>
            </a:r>
            <a:endParaRPr sz="900" b="0" i="0" u="none" strike="noStrike" cap="none">
              <a:solidFill>
                <a:srgbClr val="000000"/>
              </a:solidFill>
              <a:latin typeface="Arial"/>
              <a:ea typeface="Arial"/>
              <a:cs typeface="Arial"/>
              <a:sym typeface="Arial"/>
            </a:endParaRPr>
          </a:p>
        </p:txBody>
      </p:sp>
      <p:sp>
        <p:nvSpPr>
          <p:cNvPr id="375" name="Google Shape;375;p13"/>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strike="noStrike" cap="none">
                <a:solidFill>
                  <a:srgbClr val="595959"/>
                </a:solidFill>
                <a:latin typeface="Arial"/>
                <a:ea typeface="Arial"/>
                <a:cs typeface="Arial"/>
                <a:sym typeface="Arial"/>
              </a:rPr>
              <a:t>Neuroticism</a:t>
            </a:r>
            <a:endParaRPr sz="1800" b="0" i="0" u="none" strike="noStrike" cap="none">
              <a:solidFill>
                <a:srgbClr val="595959"/>
              </a:solidFill>
              <a:latin typeface="Arial"/>
              <a:ea typeface="Arial"/>
              <a:cs typeface="Arial"/>
              <a:sym typeface="Arial"/>
            </a:endParaRPr>
          </a:p>
        </p:txBody>
      </p:sp>
      <p:sp>
        <p:nvSpPr>
          <p:cNvPr id="376" name="Google Shape;376;p13"/>
          <p:cNvSpPr txBox="1"/>
          <p:nvPr/>
        </p:nvSpPr>
        <p:spPr>
          <a:xfrm>
            <a:off x="498917" y="710424"/>
            <a:ext cx="8109590" cy="365712"/>
          </a:xfrm>
          <a:prstGeom prst="rect">
            <a:avLst/>
          </a:prstGeom>
          <a:noFill/>
          <a:ln>
            <a:noFill/>
          </a:ln>
        </p:spPr>
        <p:txBody>
          <a:bodyPr spcFirstLastPara="1" wrap="square" lIns="0" tIns="0" rIns="0" bIns="0" anchor="t" anchorCtr="0">
            <a:noAutofit/>
          </a:bodyPr>
          <a:lstStyle/>
          <a:p>
            <a:pPr marL="2701" marR="0" lvl="1" indent="0" algn="ctr" rtl="0">
              <a:lnSpc>
                <a:spcPct val="100000"/>
              </a:lnSpc>
              <a:spcBef>
                <a:spcPts val="450"/>
              </a:spcBef>
              <a:spcAft>
                <a:spcPts val="0"/>
              </a:spcAft>
              <a:buClr>
                <a:srgbClr val="B92327"/>
              </a:buClr>
              <a:buSzPts val="2500"/>
              <a:buFont typeface="Calibri"/>
              <a:buNone/>
            </a:pPr>
            <a:r>
              <a:rPr lang="en-US" sz="1500" b="0" i="1" u="none" strike="noStrike" cap="none" dirty="0">
                <a:solidFill>
                  <a:srgbClr val="000000"/>
                </a:solidFill>
                <a:latin typeface="Calibri"/>
                <a:ea typeface="Calibri"/>
                <a:cs typeface="Calibri"/>
                <a:sym typeface="Calibri"/>
              </a:rPr>
              <a:t>Neuroticism is the only Big Five factor in which a high score indicates </a:t>
            </a:r>
            <a:r>
              <a:rPr lang="en-US" sz="1500" i="1" dirty="0" smtClean="0">
                <a:latin typeface="Calibri"/>
                <a:ea typeface="Calibri"/>
                <a:cs typeface="Calibri"/>
                <a:sym typeface="Calibri"/>
              </a:rPr>
              <a:t>may appear to have </a:t>
            </a:r>
            <a:r>
              <a:rPr lang="en-US" sz="1500" b="0" i="1" u="none" strike="noStrike" cap="none" dirty="0" smtClean="0">
                <a:solidFill>
                  <a:srgbClr val="000000"/>
                </a:solidFill>
                <a:latin typeface="Calibri"/>
                <a:ea typeface="Calibri"/>
                <a:cs typeface="Calibri"/>
                <a:sym typeface="Calibri"/>
              </a:rPr>
              <a:t>more </a:t>
            </a:r>
            <a:r>
              <a:rPr lang="en-US" sz="1500" b="0" i="1" u="none" strike="noStrike" cap="none" dirty="0">
                <a:solidFill>
                  <a:srgbClr val="000000"/>
                </a:solidFill>
                <a:latin typeface="Calibri"/>
                <a:ea typeface="Calibri"/>
                <a:cs typeface="Calibri"/>
                <a:sym typeface="Calibri"/>
              </a:rPr>
              <a:t>negative traits. It is not a factor of meanness or </a:t>
            </a:r>
            <a:r>
              <a:rPr lang="en-US" sz="1500" b="0" i="1" u="none" strike="noStrike" cap="none" dirty="0" smtClean="0">
                <a:solidFill>
                  <a:srgbClr val="000000"/>
                </a:solidFill>
                <a:latin typeface="Calibri"/>
                <a:ea typeface="Calibri"/>
                <a:cs typeface="Calibri"/>
                <a:sym typeface="Calibri"/>
              </a:rPr>
              <a:t>incompetence</a:t>
            </a:r>
            <a:r>
              <a:rPr lang="en-US" sz="1500" i="1" dirty="0" smtClean="0">
                <a:latin typeface="Calibri"/>
                <a:ea typeface="Calibri"/>
                <a:cs typeface="Calibri"/>
                <a:sym typeface="Calibri"/>
              </a:rPr>
              <a:t>. </a:t>
            </a:r>
            <a:endParaRPr dirty="0"/>
          </a:p>
        </p:txBody>
      </p:sp>
      <p:pic>
        <p:nvPicPr>
          <p:cNvPr id="377" name="Google Shape;377;p13" descr="nervous big 5 personality "/>
          <p:cNvPicPr preferRelativeResize="0"/>
          <p:nvPr/>
        </p:nvPicPr>
        <p:blipFill rotWithShape="1">
          <a:blip r:embed="rId3">
            <a:alphaModFix/>
          </a:blip>
          <a:srcRect/>
          <a:stretch/>
        </p:blipFill>
        <p:spPr>
          <a:xfrm>
            <a:off x="3780446" y="1894858"/>
            <a:ext cx="4276220" cy="213811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78" name="Google Shape;378;p13"/>
          <p:cNvPicPr preferRelativeResize="0"/>
          <p:nvPr/>
        </p:nvPicPr>
        <p:blipFill rotWithShape="1">
          <a:blip r:embed="rId4">
            <a:alphaModFix/>
          </a:blip>
          <a:srcRect/>
          <a:stretch/>
        </p:blipFill>
        <p:spPr>
          <a:xfrm>
            <a:off x="8241789" y="179306"/>
            <a:ext cx="799798" cy="513507"/>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4"/>
          <p:cNvSpPr/>
          <p:nvPr/>
        </p:nvSpPr>
        <p:spPr>
          <a:xfrm>
            <a:off x="776777" y="1651410"/>
            <a:ext cx="2295728" cy="2892004"/>
          </a:xfrm>
          <a:prstGeom prst="rect">
            <a:avLst/>
          </a:prstGeom>
          <a:solidFill>
            <a:srgbClr val="FBE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385" name="Google Shape;385;p14"/>
          <p:cNvSpPr/>
          <p:nvPr/>
        </p:nvSpPr>
        <p:spPr>
          <a:xfrm>
            <a:off x="1087334" y="1840032"/>
            <a:ext cx="1544309" cy="2514760"/>
          </a:xfrm>
          <a:prstGeom prst="rect">
            <a:avLst/>
          </a:prstGeom>
          <a:noFill/>
          <a:ln>
            <a:noFill/>
          </a:ln>
        </p:spPr>
        <p:txBody>
          <a:bodyPr spcFirstLastPara="1" wrap="square" lIns="91425" tIns="45700" rIns="91425" bIns="45700" anchor="ctr" anchorCtr="0">
            <a:noAutofit/>
          </a:bodyPr>
          <a:lstStyle/>
          <a:p>
            <a:pPr marL="259876" marR="0" lvl="1" indent="-257175" algn="l" rtl="0">
              <a:lnSpc>
                <a:spcPct val="100000"/>
              </a:lnSpc>
              <a:spcBef>
                <a:spcPts val="0"/>
              </a:spcBef>
              <a:spcAft>
                <a:spcPts val="0"/>
              </a:spcAft>
              <a:buClr>
                <a:srgbClr val="B92327"/>
              </a:buClr>
              <a:buSzPts val="2500"/>
              <a:buFont typeface="Noto Sans Symbols"/>
              <a:buChar char="▪"/>
            </a:pPr>
            <a:r>
              <a:rPr lang="en-US" sz="1500" b="0" i="0" u="none" strike="noStrike" cap="none">
                <a:solidFill>
                  <a:srgbClr val="000000"/>
                </a:solidFill>
                <a:latin typeface="Arial"/>
                <a:ea typeface="Arial"/>
                <a:cs typeface="Arial"/>
                <a:sym typeface="Arial"/>
              </a:rPr>
              <a:t>Imaginative </a:t>
            </a:r>
            <a:endParaRPr/>
          </a:p>
          <a:p>
            <a:pPr marL="259876" marR="0" lvl="1" indent="-257175" algn="l" rtl="0">
              <a:lnSpc>
                <a:spcPct val="100000"/>
              </a:lnSpc>
              <a:spcBef>
                <a:spcPts val="450"/>
              </a:spcBef>
              <a:spcAft>
                <a:spcPts val="0"/>
              </a:spcAft>
              <a:buClr>
                <a:srgbClr val="B92327"/>
              </a:buClr>
              <a:buSzPts val="2500"/>
              <a:buFont typeface="Noto Sans Symbols"/>
              <a:buChar char="▪"/>
            </a:pPr>
            <a:r>
              <a:rPr lang="en-US" sz="1500" b="0" i="0" u="none" strike="noStrike" cap="none">
                <a:solidFill>
                  <a:srgbClr val="000000"/>
                </a:solidFill>
                <a:latin typeface="Arial"/>
                <a:ea typeface="Arial"/>
                <a:cs typeface="Arial"/>
                <a:sym typeface="Arial"/>
              </a:rPr>
              <a:t>Insightful </a:t>
            </a:r>
            <a:endParaRPr/>
          </a:p>
          <a:p>
            <a:pPr marL="259876" marR="0" lvl="1" indent="-257175" algn="l" rtl="0">
              <a:lnSpc>
                <a:spcPct val="100000"/>
              </a:lnSpc>
              <a:spcBef>
                <a:spcPts val="450"/>
              </a:spcBef>
              <a:spcAft>
                <a:spcPts val="0"/>
              </a:spcAft>
              <a:buClr>
                <a:srgbClr val="B92327"/>
              </a:buClr>
              <a:buSzPts val="2500"/>
              <a:buFont typeface="Noto Sans Symbols"/>
              <a:buChar char="▪"/>
            </a:pPr>
            <a:r>
              <a:rPr lang="en-US" sz="1500" b="0" i="0" u="none" strike="noStrike" cap="none">
                <a:solidFill>
                  <a:srgbClr val="000000"/>
                </a:solidFill>
                <a:latin typeface="Arial"/>
                <a:ea typeface="Arial"/>
                <a:cs typeface="Arial"/>
                <a:sym typeface="Arial"/>
              </a:rPr>
              <a:t>Wide range of interests </a:t>
            </a:r>
            <a:endParaRPr/>
          </a:p>
          <a:p>
            <a:pPr marL="259876" marR="0" lvl="1" indent="-257175" algn="l" rtl="0">
              <a:lnSpc>
                <a:spcPct val="100000"/>
              </a:lnSpc>
              <a:spcBef>
                <a:spcPts val="450"/>
              </a:spcBef>
              <a:spcAft>
                <a:spcPts val="0"/>
              </a:spcAft>
              <a:buClr>
                <a:srgbClr val="B92327"/>
              </a:buClr>
              <a:buSzPts val="2500"/>
              <a:buFont typeface="Noto Sans Symbols"/>
              <a:buChar char="▪"/>
            </a:pPr>
            <a:r>
              <a:rPr lang="en-US" sz="1500" b="0" i="0" u="none" strike="noStrike" cap="none">
                <a:solidFill>
                  <a:srgbClr val="000000"/>
                </a:solidFill>
                <a:latin typeface="Arial"/>
                <a:ea typeface="Arial"/>
                <a:cs typeface="Arial"/>
                <a:sym typeface="Arial"/>
              </a:rPr>
              <a:t>Daring </a:t>
            </a:r>
            <a:endParaRPr/>
          </a:p>
          <a:p>
            <a:pPr marL="259876" marR="0" lvl="1" indent="-257175" algn="l" rtl="0">
              <a:lnSpc>
                <a:spcPct val="100000"/>
              </a:lnSpc>
              <a:spcBef>
                <a:spcPts val="450"/>
              </a:spcBef>
              <a:spcAft>
                <a:spcPts val="0"/>
              </a:spcAft>
              <a:buClr>
                <a:srgbClr val="B92327"/>
              </a:buClr>
              <a:buSzPts val="2500"/>
              <a:buFont typeface="Noto Sans Symbols"/>
              <a:buChar char="▪"/>
            </a:pPr>
            <a:r>
              <a:rPr lang="en-US" sz="1500" b="0" i="0" u="none" strike="noStrike" cap="none">
                <a:solidFill>
                  <a:srgbClr val="000000"/>
                </a:solidFill>
                <a:latin typeface="Arial"/>
                <a:ea typeface="Arial"/>
                <a:cs typeface="Arial"/>
                <a:sym typeface="Arial"/>
              </a:rPr>
              <a:t>Creative </a:t>
            </a:r>
            <a:endParaRPr/>
          </a:p>
          <a:p>
            <a:pPr marL="259876" marR="0" lvl="1" indent="-257175" algn="l" rtl="0">
              <a:lnSpc>
                <a:spcPct val="100000"/>
              </a:lnSpc>
              <a:spcBef>
                <a:spcPts val="450"/>
              </a:spcBef>
              <a:spcAft>
                <a:spcPts val="0"/>
              </a:spcAft>
              <a:buClr>
                <a:srgbClr val="B92327"/>
              </a:buClr>
              <a:buSzPts val="2500"/>
              <a:buFont typeface="Noto Sans Symbols"/>
              <a:buChar char="▪"/>
            </a:pPr>
            <a:r>
              <a:rPr lang="en-US" sz="1500" b="0" i="0" u="none" strike="noStrike" cap="none">
                <a:solidFill>
                  <a:srgbClr val="000000"/>
                </a:solidFill>
                <a:latin typeface="Arial"/>
                <a:ea typeface="Arial"/>
                <a:cs typeface="Arial"/>
                <a:sym typeface="Arial"/>
              </a:rPr>
              <a:t>Curious </a:t>
            </a:r>
            <a:endParaRPr/>
          </a:p>
          <a:p>
            <a:pPr marL="259876" marR="0" lvl="1" indent="-257175" algn="l" rtl="0">
              <a:lnSpc>
                <a:spcPct val="100000"/>
              </a:lnSpc>
              <a:spcBef>
                <a:spcPts val="450"/>
              </a:spcBef>
              <a:spcAft>
                <a:spcPts val="0"/>
              </a:spcAft>
              <a:buClr>
                <a:srgbClr val="B92327"/>
              </a:buClr>
              <a:buSzPts val="2500"/>
              <a:buFont typeface="Noto Sans Symbols"/>
              <a:buChar char="▪"/>
            </a:pPr>
            <a:r>
              <a:rPr lang="en-US" sz="1500" b="0" i="0" u="none" strike="noStrike" cap="none">
                <a:solidFill>
                  <a:srgbClr val="000000"/>
                </a:solidFill>
                <a:latin typeface="Arial"/>
                <a:ea typeface="Arial"/>
                <a:cs typeface="Arial"/>
                <a:sym typeface="Arial"/>
              </a:rPr>
              <a:t>Intellectual </a:t>
            </a:r>
            <a:endParaRPr/>
          </a:p>
        </p:txBody>
      </p:sp>
      <p:sp>
        <p:nvSpPr>
          <p:cNvPr id="386" name="Google Shape;386;p14"/>
          <p:cNvSpPr txBox="1"/>
          <p:nvPr/>
        </p:nvSpPr>
        <p:spPr>
          <a:xfrm>
            <a:off x="479426" y="4851692"/>
            <a:ext cx="139012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Source: Lebowitz, 2016</a:t>
            </a:r>
            <a:endParaRPr sz="900" b="0" i="0" u="none" strike="noStrike" cap="none">
              <a:solidFill>
                <a:srgbClr val="000000"/>
              </a:solidFill>
              <a:latin typeface="Arial"/>
              <a:ea typeface="Arial"/>
              <a:cs typeface="Arial"/>
              <a:sym typeface="Arial"/>
            </a:endParaRPr>
          </a:p>
        </p:txBody>
      </p:sp>
      <p:sp>
        <p:nvSpPr>
          <p:cNvPr id="387" name="Google Shape;387;p14"/>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strike="noStrike" cap="none">
                <a:solidFill>
                  <a:srgbClr val="595959"/>
                </a:solidFill>
                <a:latin typeface="Arial"/>
                <a:ea typeface="Arial"/>
                <a:cs typeface="Arial"/>
                <a:sym typeface="Arial"/>
              </a:rPr>
              <a:t>Openness</a:t>
            </a:r>
            <a:endParaRPr sz="1800" b="0" i="0" u="none" strike="noStrike" cap="none">
              <a:solidFill>
                <a:srgbClr val="595959"/>
              </a:solidFill>
              <a:latin typeface="Arial"/>
              <a:ea typeface="Arial"/>
              <a:cs typeface="Arial"/>
              <a:sym typeface="Arial"/>
            </a:endParaRPr>
          </a:p>
        </p:txBody>
      </p:sp>
      <p:sp>
        <p:nvSpPr>
          <p:cNvPr id="388" name="Google Shape;388;p14"/>
          <p:cNvSpPr txBox="1"/>
          <p:nvPr/>
        </p:nvSpPr>
        <p:spPr>
          <a:xfrm>
            <a:off x="517205" y="710424"/>
            <a:ext cx="8109590" cy="365712"/>
          </a:xfrm>
          <a:prstGeom prst="rect">
            <a:avLst/>
          </a:prstGeom>
          <a:noFill/>
          <a:ln>
            <a:noFill/>
          </a:ln>
        </p:spPr>
        <p:txBody>
          <a:bodyPr spcFirstLastPara="1" wrap="square" lIns="0" tIns="0" rIns="0" bIns="0" anchor="t" anchorCtr="0">
            <a:noAutofit/>
          </a:bodyPr>
          <a:lstStyle/>
          <a:p>
            <a:pPr marL="2701" marR="0" lvl="1" indent="0" algn="ctr" rtl="0">
              <a:lnSpc>
                <a:spcPct val="100000"/>
              </a:lnSpc>
              <a:spcBef>
                <a:spcPts val="450"/>
              </a:spcBef>
              <a:spcAft>
                <a:spcPts val="0"/>
              </a:spcAft>
              <a:buClr>
                <a:srgbClr val="B92327"/>
              </a:buClr>
              <a:buSzPts val="2500"/>
              <a:buFont typeface="Calibri"/>
              <a:buNone/>
            </a:pPr>
            <a:r>
              <a:rPr lang="en-US" sz="1500" b="0" i="1" u="none" strike="noStrike" cap="none">
                <a:solidFill>
                  <a:srgbClr val="000000"/>
                </a:solidFill>
                <a:latin typeface="Calibri"/>
                <a:ea typeface="Calibri"/>
                <a:cs typeface="Calibri"/>
                <a:sym typeface="Calibri"/>
              </a:rPr>
              <a:t>Openness to experience concerns an individual’s willingness to try to new things, to be vulnerable, and the ability to think outside the box</a:t>
            </a:r>
            <a:endParaRPr sz="1350" b="0" i="1" u="none" strike="noStrike" cap="none">
              <a:solidFill>
                <a:srgbClr val="000000"/>
              </a:solidFill>
              <a:latin typeface="Calibri"/>
              <a:ea typeface="Calibri"/>
              <a:cs typeface="Calibri"/>
              <a:sym typeface="Calibri"/>
            </a:endParaRPr>
          </a:p>
        </p:txBody>
      </p:sp>
      <p:sp>
        <p:nvSpPr>
          <p:cNvPr id="389" name="Google Shape;389;p14"/>
          <p:cNvSpPr/>
          <p:nvPr/>
        </p:nvSpPr>
        <p:spPr>
          <a:xfrm>
            <a:off x="1252370" y="2183364"/>
            <a:ext cx="1705871" cy="2514760"/>
          </a:xfrm>
          <a:prstGeom prst="rect">
            <a:avLst/>
          </a:prstGeom>
          <a:noFill/>
          <a:ln>
            <a:noFill/>
          </a:ln>
        </p:spPr>
        <p:txBody>
          <a:bodyPr spcFirstLastPara="1" wrap="square" lIns="91425" tIns="45700" rIns="91425" bIns="45700" anchor="ctr" anchorCtr="0">
            <a:noAutofit/>
          </a:bodyPr>
          <a:lstStyle/>
          <a:p>
            <a:pPr marL="259876" marR="0" lvl="1" indent="-98425" algn="l" rtl="0">
              <a:lnSpc>
                <a:spcPct val="100000"/>
              </a:lnSpc>
              <a:spcBef>
                <a:spcPts val="0"/>
              </a:spcBef>
              <a:spcAft>
                <a:spcPts val="0"/>
              </a:spcAft>
              <a:buClr>
                <a:srgbClr val="B92327"/>
              </a:buClr>
              <a:buSzPts val="2500"/>
              <a:buFont typeface="Noto Sans Symbols"/>
              <a:buNone/>
            </a:pPr>
            <a:endParaRPr sz="1500" b="0" i="0" u="none" strike="noStrike" cap="none">
              <a:solidFill>
                <a:srgbClr val="000000"/>
              </a:solidFill>
              <a:latin typeface="Arial"/>
              <a:ea typeface="Arial"/>
              <a:cs typeface="Arial"/>
              <a:sym typeface="Arial"/>
            </a:endParaRPr>
          </a:p>
        </p:txBody>
      </p:sp>
      <p:pic>
        <p:nvPicPr>
          <p:cNvPr id="390" name="Google Shape;390;p14" descr="curious big five personality "/>
          <p:cNvPicPr preferRelativeResize="0"/>
          <p:nvPr/>
        </p:nvPicPr>
        <p:blipFill rotWithShape="1">
          <a:blip r:embed="rId3">
            <a:alphaModFix/>
          </a:blip>
          <a:srcRect/>
          <a:stretch/>
        </p:blipFill>
        <p:spPr>
          <a:xfrm>
            <a:off x="3651370" y="1862590"/>
            <a:ext cx="4405296" cy="220264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91" name="Google Shape;391;p14"/>
          <p:cNvPicPr preferRelativeResize="0"/>
          <p:nvPr/>
        </p:nvPicPr>
        <p:blipFill rotWithShape="1">
          <a:blip r:embed="rId4">
            <a:alphaModFix/>
          </a:blip>
          <a:srcRect/>
          <a:stretch/>
        </p:blipFill>
        <p:spPr>
          <a:xfrm>
            <a:off x="8241789" y="179306"/>
            <a:ext cx="799798" cy="513507"/>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Google Shape;422;p18"/>
          <p:cNvSpPr txBox="1"/>
          <p:nvPr/>
        </p:nvSpPr>
        <p:spPr>
          <a:xfrm>
            <a:off x="631371" y="2363616"/>
            <a:ext cx="7903030" cy="299903"/>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endParaRPr sz="2500">
              <a:solidFill>
                <a:srgbClr val="FFFFFF"/>
              </a:solidFill>
              <a:latin typeface="Calibri"/>
              <a:ea typeface="Calibri"/>
              <a:cs typeface="Calibri"/>
              <a:sym typeface="Calibri"/>
            </a:endParaRPr>
          </a:p>
        </p:txBody>
      </p:sp>
      <p:sp>
        <p:nvSpPr>
          <p:cNvPr id="423" name="Google Shape;423;p18"/>
          <p:cNvSpPr txBox="1"/>
          <p:nvPr/>
        </p:nvSpPr>
        <p:spPr>
          <a:xfrm>
            <a:off x="631371" y="1324870"/>
            <a:ext cx="7828163" cy="207749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dirty="0">
                <a:solidFill>
                  <a:schemeClr val="dk1"/>
                </a:solidFill>
                <a:latin typeface="Calibri"/>
                <a:ea typeface="Calibri"/>
                <a:cs typeface="Calibri"/>
                <a:sym typeface="Calibri"/>
              </a:rPr>
              <a:t>Still not convinced? </a:t>
            </a:r>
            <a:endParaRPr dirty="0"/>
          </a:p>
          <a:p>
            <a:pPr marL="0" marR="0" lvl="0" indent="0" algn="ctr" rtl="0">
              <a:spcBef>
                <a:spcPts val="900"/>
              </a:spcBef>
              <a:spcAft>
                <a:spcPts val="0"/>
              </a:spcAft>
              <a:buNone/>
            </a:pPr>
            <a:endParaRPr sz="3000" dirty="0">
              <a:solidFill>
                <a:schemeClr val="dk1"/>
              </a:solidFill>
              <a:latin typeface="Calibri"/>
              <a:ea typeface="Calibri"/>
              <a:cs typeface="Calibri"/>
              <a:sym typeface="Calibri"/>
            </a:endParaRPr>
          </a:p>
          <a:p>
            <a:pPr marL="0" marR="0" lvl="0" indent="0" algn="ctr" rtl="0">
              <a:spcBef>
                <a:spcPts val="900"/>
              </a:spcBef>
              <a:spcAft>
                <a:spcPts val="0"/>
              </a:spcAft>
              <a:buNone/>
            </a:pPr>
            <a:r>
              <a:rPr lang="en-US" sz="3000" dirty="0">
                <a:solidFill>
                  <a:schemeClr val="dk1"/>
                </a:solidFill>
                <a:latin typeface="Calibri"/>
                <a:ea typeface="Calibri"/>
                <a:cs typeface="Calibri"/>
                <a:sym typeface="Calibri"/>
              </a:rPr>
              <a:t>Let’s have another look at the Marshmallow Challenge from this </a:t>
            </a:r>
            <a:r>
              <a:rPr lang="en-US" sz="3000" dirty="0" smtClean="0">
                <a:solidFill>
                  <a:schemeClr val="dk1"/>
                </a:solidFill>
                <a:latin typeface="Calibri"/>
                <a:ea typeface="Calibri"/>
                <a:cs typeface="Calibri"/>
                <a:sym typeface="Calibri"/>
              </a:rPr>
              <a:t>morning …</a:t>
            </a:r>
            <a:endParaRPr sz="30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19"/>
          <p:cNvPicPr preferRelativeResize="0"/>
          <p:nvPr/>
        </p:nvPicPr>
        <p:blipFill rotWithShape="1">
          <a:blip r:embed="rId3">
            <a:alphaModFix/>
          </a:blip>
          <a:srcRect/>
          <a:stretch/>
        </p:blipFill>
        <p:spPr>
          <a:xfrm>
            <a:off x="6846119" y="1083079"/>
            <a:ext cx="2083530" cy="1389020"/>
          </a:xfrm>
          <a:prstGeom prst="rect">
            <a:avLst/>
          </a:prstGeom>
          <a:noFill/>
          <a:ln>
            <a:noFill/>
          </a:ln>
        </p:spPr>
      </p:pic>
      <p:pic>
        <p:nvPicPr>
          <p:cNvPr id="430" name="Google Shape;430;p19"/>
          <p:cNvPicPr preferRelativeResize="0"/>
          <p:nvPr/>
        </p:nvPicPr>
        <p:blipFill rotWithShape="1">
          <a:blip r:embed="rId4">
            <a:alphaModFix/>
          </a:blip>
          <a:srcRect/>
          <a:stretch/>
        </p:blipFill>
        <p:spPr>
          <a:xfrm>
            <a:off x="4654250" y="1085750"/>
            <a:ext cx="2083530" cy="1386349"/>
          </a:xfrm>
          <a:prstGeom prst="rect">
            <a:avLst/>
          </a:prstGeom>
          <a:noFill/>
          <a:ln>
            <a:noFill/>
          </a:ln>
        </p:spPr>
      </p:pic>
      <p:pic>
        <p:nvPicPr>
          <p:cNvPr id="431" name="Google Shape;431;p19" descr="Image result for insead mba students"/>
          <p:cNvPicPr preferRelativeResize="0"/>
          <p:nvPr/>
        </p:nvPicPr>
        <p:blipFill rotWithShape="1">
          <a:blip r:embed="rId5">
            <a:alphaModFix/>
          </a:blip>
          <a:srcRect/>
          <a:stretch/>
        </p:blipFill>
        <p:spPr>
          <a:xfrm>
            <a:off x="270512" y="1085751"/>
            <a:ext cx="2060762" cy="1386349"/>
          </a:xfrm>
          <a:prstGeom prst="rect">
            <a:avLst/>
          </a:prstGeom>
          <a:noFill/>
          <a:ln>
            <a:noFill/>
          </a:ln>
        </p:spPr>
      </p:pic>
      <p:pic>
        <p:nvPicPr>
          <p:cNvPr id="432" name="Google Shape;432;p19" descr="Image result for lawyers"/>
          <p:cNvPicPr preferRelativeResize="0"/>
          <p:nvPr/>
        </p:nvPicPr>
        <p:blipFill rotWithShape="1">
          <a:blip r:embed="rId6">
            <a:alphaModFix/>
          </a:blip>
          <a:srcRect/>
          <a:stretch/>
        </p:blipFill>
        <p:spPr>
          <a:xfrm>
            <a:off x="2462381" y="1085750"/>
            <a:ext cx="2060762" cy="1386348"/>
          </a:xfrm>
          <a:prstGeom prst="rect">
            <a:avLst/>
          </a:prstGeom>
          <a:noFill/>
          <a:ln>
            <a:noFill/>
          </a:ln>
        </p:spPr>
      </p:pic>
      <p:sp>
        <p:nvSpPr>
          <p:cNvPr id="433" name="Google Shape;433;p19"/>
          <p:cNvSpPr/>
          <p:nvPr/>
        </p:nvSpPr>
        <p:spPr>
          <a:xfrm>
            <a:off x="7438121" y="2771132"/>
            <a:ext cx="849913"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a:solidFill>
                  <a:srgbClr val="000000"/>
                </a:solidFill>
                <a:latin typeface="Maven Pro"/>
                <a:ea typeface="Maven Pro"/>
                <a:cs typeface="Maven Pro"/>
                <a:sym typeface="Maven Pro"/>
              </a:rPr>
              <a:t>65 cm</a:t>
            </a:r>
            <a:endParaRPr/>
          </a:p>
        </p:txBody>
      </p:sp>
      <p:sp>
        <p:nvSpPr>
          <p:cNvPr id="434" name="Google Shape;434;p19"/>
          <p:cNvSpPr/>
          <p:nvPr/>
        </p:nvSpPr>
        <p:spPr>
          <a:xfrm>
            <a:off x="779412" y="2771133"/>
            <a:ext cx="849913"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a:solidFill>
                  <a:srgbClr val="000000"/>
                </a:solidFill>
                <a:latin typeface="Maven Pro"/>
                <a:ea typeface="Maven Pro"/>
                <a:cs typeface="Maven Pro"/>
                <a:sym typeface="Maven Pro"/>
              </a:rPr>
              <a:t>25 cm</a:t>
            </a:r>
            <a:endParaRPr sz="1500" b="1">
              <a:solidFill>
                <a:srgbClr val="000000"/>
              </a:solidFill>
              <a:latin typeface="Maven Pro"/>
              <a:ea typeface="Maven Pro"/>
              <a:cs typeface="Maven Pro"/>
              <a:sym typeface="Maven Pro"/>
            </a:endParaRPr>
          </a:p>
        </p:txBody>
      </p:sp>
      <p:sp>
        <p:nvSpPr>
          <p:cNvPr id="435" name="Google Shape;435;p19"/>
          <p:cNvSpPr/>
          <p:nvPr/>
        </p:nvSpPr>
        <p:spPr>
          <a:xfrm>
            <a:off x="3042999" y="2771132"/>
            <a:ext cx="849913"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a:solidFill>
                  <a:srgbClr val="000000"/>
                </a:solidFill>
                <a:latin typeface="Maven Pro"/>
                <a:ea typeface="Maven Pro"/>
                <a:cs typeface="Maven Pro"/>
                <a:sym typeface="Maven Pro"/>
              </a:rPr>
              <a:t>38 cm</a:t>
            </a:r>
            <a:endParaRPr sz="1500" b="1">
              <a:solidFill>
                <a:srgbClr val="000000"/>
              </a:solidFill>
              <a:latin typeface="Maven Pro"/>
              <a:ea typeface="Maven Pro"/>
              <a:cs typeface="Maven Pro"/>
              <a:sym typeface="Maven Pro"/>
            </a:endParaRPr>
          </a:p>
        </p:txBody>
      </p:sp>
      <p:sp>
        <p:nvSpPr>
          <p:cNvPr id="436" name="Google Shape;436;p19"/>
          <p:cNvSpPr/>
          <p:nvPr/>
        </p:nvSpPr>
        <p:spPr>
          <a:xfrm>
            <a:off x="5246252" y="2771131"/>
            <a:ext cx="849913"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a:solidFill>
                  <a:srgbClr val="000000"/>
                </a:solidFill>
                <a:latin typeface="Maven Pro"/>
                <a:ea typeface="Maven Pro"/>
                <a:cs typeface="Maven Pro"/>
                <a:sym typeface="Maven Pro"/>
              </a:rPr>
              <a:t>51 cm</a:t>
            </a:r>
            <a:endParaRPr sz="1500" b="1">
              <a:solidFill>
                <a:srgbClr val="000000"/>
              </a:solidFill>
              <a:latin typeface="Maven Pro"/>
              <a:ea typeface="Maven Pro"/>
              <a:cs typeface="Maven Pro"/>
              <a:sym typeface="Maven Pro"/>
            </a:endParaRPr>
          </a:p>
        </p:txBody>
      </p:sp>
      <p:sp>
        <p:nvSpPr>
          <p:cNvPr id="437" name="Google Shape;437;p19"/>
          <p:cNvSpPr txBox="1"/>
          <p:nvPr/>
        </p:nvSpPr>
        <p:spPr>
          <a:xfrm>
            <a:off x="165302" y="4061973"/>
            <a:ext cx="8646759" cy="32316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a:solidFill>
                  <a:srgbClr val="B92327"/>
                </a:solidFill>
                <a:latin typeface="Calibri"/>
                <a:ea typeface="Calibri"/>
                <a:cs typeface="Calibri"/>
                <a:sym typeface="Calibri"/>
              </a:rPr>
              <a:t>Your company’s success will be determined by how large the sum will be</a:t>
            </a:r>
            <a:endParaRPr/>
          </a:p>
        </p:txBody>
      </p:sp>
      <p:cxnSp>
        <p:nvCxnSpPr>
          <p:cNvPr id="438" name="Google Shape;438;p19"/>
          <p:cNvCxnSpPr/>
          <p:nvPr/>
        </p:nvCxnSpPr>
        <p:spPr>
          <a:xfrm>
            <a:off x="6784752" y="1011250"/>
            <a:ext cx="0" cy="2755953"/>
          </a:xfrm>
          <a:prstGeom prst="straightConnector1">
            <a:avLst/>
          </a:prstGeom>
          <a:noFill/>
          <a:ln w="9525" cap="flat" cmpd="sng">
            <a:solidFill>
              <a:schemeClr val="accent6"/>
            </a:solidFill>
            <a:prstDash val="dash"/>
            <a:round/>
            <a:headEnd type="none" w="sm" len="sm"/>
            <a:tailEnd type="none" w="sm" len="sm"/>
          </a:ln>
        </p:spPr>
      </p:cxnSp>
      <p:sp>
        <p:nvSpPr>
          <p:cNvPr id="439" name="Google Shape;439;p19"/>
          <p:cNvSpPr txBox="1"/>
          <p:nvPr/>
        </p:nvSpPr>
        <p:spPr>
          <a:xfrm>
            <a:off x="730944" y="3370249"/>
            <a:ext cx="1157351" cy="323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a:solidFill>
                  <a:srgbClr val="B92327"/>
                </a:solidFill>
                <a:latin typeface="Calibri"/>
                <a:ea typeface="Calibri"/>
                <a:cs typeface="Calibri"/>
                <a:sym typeface="Calibri"/>
              </a:rPr>
              <a:t>1 + 1 = 0.5</a:t>
            </a:r>
            <a:endParaRPr/>
          </a:p>
        </p:txBody>
      </p:sp>
      <p:sp>
        <p:nvSpPr>
          <p:cNvPr id="440" name="Google Shape;440;p19"/>
          <p:cNvSpPr txBox="1"/>
          <p:nvPr/>
        </p:nvSpPr>
        <p:spPr>
          <a:xfrm>
            <a:off x="3993324" y="3366699"/>
            <a:ext cx="1157351" cy="323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a:solidFill>
                  <a:srgbClr val="B92327"/>
                </a:solidFill>
                <a:latin typeface="Calibri"/>
                <a:ea typeface="Calibri"/>
                <a:cs typeface="Calibri"/>
                <a:sym typeface="Calibri"/>
              </a:rPr>
              <a:t>1 + 1 = 1.5</a:t>
            </a:r>
            <a:endParaRPr/>
          </a:p>
        </p:txBody>
      </p:sp>
      <p:sp>
        <p:nvSpPr>
          <p:cNvPr id="441" name="Google Shape;441;p19"/>
          <p:cNvSpPr txBox="1"/>
          <p:nvPr/>
        </p:nvSpPr>
        <p:spPr>
          <a:xfrm>
            <a:off x="7389653" y="3370249"/>
            <a:ext cx="1157351" cy="323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a:solidFill>
                  <a:srgbClr val="B92327"/>
                </a:solidFill>
                <a:latin typeface="Calibri"/>
                <a:ea typeface="Calibri"/>
                <a:cs typeface="Calibri"/>
                <a:sym typeface="Calibri"/>
              </a:rPr>
              <a:t>1 + 1 = 3</a:t>
            </a:r>
            <a:endParaRPr/>
          </a:p>
        </p:txBody>
      </p:sp>
      <p:sp>
        <p:nvSpPr>
          <p:cNvPr id="442" name="Google Shape;442;p19"/>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The Marshmallow Challenge</a:t>
            </a:r>
            <a:endParaRPr sz="1800" b="0">
              <a:solidFill>
                <a:srgbClr val="595959"/>
              </a:solidFill>
              <a:latin typeface="Arial"/>
              <a:ea typeface="Arial"/>
              <a:cs typeface="Arial"/>
              <a:sym typeface="Arial"/>
            </a:endParaRPr>
          </a:p>
        </p:txBody>
      </p:sp>
      <p:pic>
        <p:nvPicPr>
          <p:cNvPr id="443" name="Google Shape;443;p19"/>
          <p:cNvPicPr preferRelativeResize="0"/>
          <p:nvPr/>
        </p:nvPicPr>
        <p:blipFill rotWithShape="1">
          <a:blip r:embed="rId7">
            <a:alphaModFix/>
          </a:blip>
          <a:srcRect/>
          <a:stretch/>
        </p:blipFill>
        <p:spPr>
          <a:xfrm>
            <a:off x="8241789" y="179306"/>
            <a:ext cx="799798" cy="5135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0"/>
          <p:cNvSpPr/>
          <p:nvPr/>
        </p:nvSpPr>
        <p:spPr>
          <a:xfrm>
            <a:off x="2021461" y="871500"/>
            <a:ext cx="2880320" cy="360040"/>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a:solidFill>
                  <a:srgbClr val="FFFFFF"/>
                </a:solidFill>
                <a:latin typeface="Arial"/>
                <a:ea typeface="Arial"/>
                <a:cs typeface="Arial"/>
                <a:sym typeface="Arial"/>
              </a:rPr>
              <a:t>Teams 1-9</a:t>
            </a:r>
            <a:endParaRPr sz="1600" b="1" i="0" u="none" strike="noStrike" cap="none">
              <a:solidFill>
                <a:srgbClr val="FFFFFF"/>
              </a:solidFill>
              <a:latin typeface="Arial"/>
              <a:ea typeface="Arial"/>
              <a:cs typeface="Arial"/>
              <a:sym typeface="Arial"/>
            </a:endParaRPr>
          </a:p>
        </p:txBody>
      </p:sp>
      <p:sp>
        <p:nvSpPr>
          <p:cNvPr id="449" name="Google Shape;449;p20"/>
          <p:cNvSpPr/>
          <p:nvPr/>
        </p:nvSpPr>
        <p:spPr>
          <a:xfrm>
            <a:off x="5035201" y="877948"/>
            <a:ext cx="2880320" cy="360040"/>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a:solidFill>
                  <a:srgbClr val="FFFFFF"/>
                </a:solidFill>
                <a:latin typeface="Arial"/>
                <a:ea typeface="Arial"/>
                <a:cs typeface="Arial"/>
                <a:sym typeface="Arial"/>
              </a:rPr>
              <a:t>Teams 10-23</a:t>
            </a:r>
            <a:endParaRPr sz="1600" b="1" i="0" u="none" strike="noStrike" cap="none">
              <a:solidFill>
                <a:srgbClr val="FFFFFF"/>
              </a:solidFill>
              <a:latin typeface="Arial"/>
              <a:ea typeface="Arial"/>
              <a:cs typeface="Arial"/>
              <a:sym typeface="Arial"/>
            </a:endParaRPr>
          </a:p>
        </p:txBody>
      </p:sp>
      <p:graphicFrame>
        <p:nvGraphicFramePr>
          <p:cNvPr id="450" name="Google Shape;450;p20"/>
          <p:cNvGraphicFramePr/>
          <p:nvPr>
            <p:extLst>
              <p:ext uri="{D42A27DB-BD31-4B8C-83A1-F6EECF244321}">
                <p14:modId xmlns:p14="http://schemas.microsoft.com/office/powerpoint/2010/main" val="2934524525"/>
              </p:ext>
            </p:extLst>
          </p:nvPr>
        </p:nvGraphicFramePr>
        <p:xfrm>
          <a:off x="5695075" y="1733550"/>
          <a:ext cx="2621600" cy="1793420"/>
        </p:xfrm>
        <a:graphic>
          <a:graphicData uri="http://schemas.openxmlformats.org/drawingml/2006/table">
            <a:tbl>
              <a:tblPr firstRow="1" bandRow="1">
                <a:noFill/>
                <a:tableStyleId>{751A1B36-8DDA-4845-B4C4-3F7267EE620F}</a:tableStyleId>
              </a:tblPr>
              <a:tblGrid>
                <a:gridCol w="2621600">
                  <a:extLst>
                    <a:ext uri="{9D8B030D-6E8A-4147-A177-3AD203B41FA5}">
                      <a16:colId xmlns:a16="http://schemas.microsoft.com/office/drawing/2014/main" val="20000"/>
                    </a:ext>
                  </a:extLst>
                </a:gridCol>
              </a:tblGrid>
              <a:tr h="481172">
                <a:tc>
                  <a:txBody>
                    <a:bodyPr/>
                    <a:lstStyle/>
                    <a:p>
                      <a:pPr marL="0" marR="0" lvl="0" indent="0" algn="ctr" rtl="0">
                        <a:spcBef>
                          <a:spcPts val="0"/>
                        </a:spcBef>
                        <a:spcAft>
                          <a:spcPts val="0"/>
                        </a:spcAft>
                        <a:buNone/>
                      </a:pPr>
                      <a:r>
                        <a:rPr lang="en-US" sz="1600" u="none" strike="noStrike" cap="none" dirty="0">
                          <a:latin typeface="Calibri"/>
                          <a:ea typeface="Calibri"/>
                          <a:cs typeface="Calibri"/>
                          <a:sym typeface="Calibri"/>
                        </a:rPr>
                        <a:t>Team </a:t>
                      </a:r>
                      <a:r>
                        <a:rPr lang="en-US" sz="1600" u="none" strike="noStrike" cap="none" dirty="0" smtClean="0">
                          <a:latin typeface="Calibri"/>
                          <a:ea typeface="Calibri"/>
                          <a:cs typeface="Calibri"/>
                          <a:sym typeface="Calibri"/>
                        </a:rPr>
                        <a:t>1</a:t>
                      </a:r>
                      <a:endParaRPr dirty="0"/>
                    </a:p>
                  </a:txBody>
                  <a:tcPr marL="91450" marR="91450" marT="45725" marB="45725">
                    <a:solidFill>
                      <a:srgbClr val="B92327"/>
                    </a:solidFill>
                  </a:tcPr>
                </a:tc>
                <a:extLst>
                  <a:ext uri="{0D108BD9-81ED-4DB2-BD59-A6C34878D82A}">
                    <a16:rowId xmlns:a16="http://schemas.microsoft.com/office/drawing/2014/main" val="10000"/>
                  </a:ext>
                </a:extLst>
              </a:tr>
              <a:tr h="328062">
                <a:tc>
                  <a:txBody>
                    <a:bodyPr/>
                    <a:lstStyle/>
                    <a:p>
                      <a:pPr algn="ctr" rtl="0" fontAlgn="b"/>
                      <a:r>
                        <a:rPr lang="en-ZA" sz="1300" dirty="0">
                          <a:effectLst/>
                        </a:rPr>
                        <a:t>Ashish Patel</a:t>
                      </a:r>
                    </a:p>
                  </a:txBody>
                  <a:tcPr marL="14288" marR="14288" marT="9525" marB="9525" anchor="b">
                    <a:solidFill>
                      <a:srgbClr val="D8D8D8"/>
                    </a:solidFill>
                  </a:tcPr>
                </a:tc>
                <a:extLst>
                  <a:ext uri="{0D108BD9-81ED-4DB2-BD59-A6C34878D82A}">
                    <a16:rowId xmlns:a16="http://schemas.microsoft.com/office/drawing/2014/main" val="10001"/>
                  </a:ext>
                </a:extLst>
              </a:tr>
              <a:tr h="328062">
                <a:tc>
                  <a:txBody>
                    <a:bodyPr/>
                    <a:lstStyle/>
                    <a:p>
                      <a:pPr algn="ctr" rtl="0" fontAlgn="b"/>
                      <a:r>
                        <a:rPr lang="en-ZA" sz="1300" dirty="0">
                          <a:effectLst/>
                        </a:rPr>
                        <a:t>Daniel Nordberg</a:t>
                      </a:r>
                    </a:p>
                  </a:txBody>
                  <a:tcPr marL="14288" marR="14288" marT="9525" marB="9525" anchor="b">
                    <a:solidFill>
                      <a:srgbClr val="D8D8D8"/>
                    </a:solidFill>
                  </a:tcPr>
                </a:tc>
                <a:extLst>
                  <a:ext uri="{0D108BD9-81ED-4DB2-BD59-A6C34878D82A}">
                    <a16:rowId xmlns:a16="http://schemas.microsoft.com/office/drawing/2014/main" val="10002"/>
                  </a:ext>
                </a:extLst>
              </a:tr>
              <a:tr h="328062">
                <a:tc>
                  <a:txBody>
                    <a:bodyPr/>
                    <a:lstStyle/>
                    <a:p>
                      <a:pPr algn="ctr" rtl="0" fontAlgn="b"/>
                      <a:r>
                        <a:rPr lang="en-ZA" sz="1300" dirty="0">
                          <a:effectLst/>
                        </a:rPr>
                        <a:t>David </a:t>
                      </a:r>
                      <a:r>
                        <a:rPr lang="en-ZA" sz="1300" dirty="0" err="1">
                          <a:effectLst/>
                        </a:rPr>
                        <a:t>Lemayian</a:t>
                      </a:r>
                      <a:r>
                        <a:rPr lang="en-ZA" sz="1300" dirty="0">
                          <a:effectLst/>
                        </a:rPr>
                        <a:t> </a:t>
                      </a:r>
                    </a:p>
                  </a:txBody>
                  <a:tcPr marL="14288" marR="14288" marT="9525" marB="9525" anchor="b">
                    <a:solidFill>
                      <a:srgbClr val="D8D8D8"/>
                    </a:solidFill>
                  </a:tcPr>
                </a:tc>
                <a:extLst>
                  <a:ext uri="{0D108BD9-81ED-4DB2-BD59-A6C34878D82A}">
                    <a16:rowId xmlns:a16="http://schemas.microsoft.com/office/drawing/2014/main" val="10003"/>
                  </a:ext>
                </a:extLst>
              </a:tr>
              <a:tr h="328062">
                <a:tc>
                  <a:txBody>
                    <a:bodyPr/>
                    <a:lstStyle/>
                    <a:p>
                      <a:pPr algn="ctr" rtl="0" fontAlgn="b"/>
                      <a:r>
                        <a:rPr lang="en-ZA" sz="1300" dirty="0" err="1">
                          <a:effectLst/>
                        </a:rPr>
                        <a:t>Sonali</a:t>
                      </a:r>
                      <a:r>
                        <a:rPr lang="en-ZA" sz="1300" dirty="0">
                          <a:effectLst/>
                        </a:rPr>
                        <a:t> </a:t>
                      </a:r>
                      <a:r>
                        <a:rPr lang="en-ZA" sz="1300" dirty="0" err="1">
                          <a:effectLst/>
                        </a:rPr>
                        <a:t>Sanghrajka</a:t>
                      </a:r>
                      <a:r>
                        <a:rPr lang="en-ZA" sz="1300" dirty="0">
                          <a:effectLst/>
                        </a:rPr>
                        <a:t> </a:t>
                      </a:r>
                    </a:p>
                  </a:txBody>
                  <a:tcPr marL="14288" marR="14288" marT="9525" marB="9525" anchor="b">
                    <a:solidFill>
                      <a:srgbClr val="D8D8D8"/>
                    </a:solidFill>
                  </a:tcPr>
                </a:tc>
                <a:extLst>
                  <a:ext uri="{0D108BD9-81ED-4DB2-BD59-A6C34878D82A}">
                    <a16:rowId xmlns:a16="http://schemas.microsoft.com/office/drawing/2014/main" val="10004"/>
                  </a:ext>
                </a:extLst>
              </a:tr>
            </a:tbl>
          </a:graphicData>
        </a:graphic>
      </p:graphicFrame>
      <p:pic>
        <p:nvPicPr>
          <p:cNvPr id="451" name="Google Shape;451;p20" descr="Image result for winning team"/>
          <p:cNvPicPr preferRelativeResize="0"/>
          <p:nvPr/>
        </p:nvPicPr>
        <p:blipFill rotWithShape="1">
          <a:blip r:embed="rId3">
            <a:alphaModFix/>
          </a:blip>
          <a:srcRect/>
          <a:stretch/>
        </p:blipFill>
        <p:spPr>
          <a:xfrm rot="-167456">
            <a:off x="995006" y="1616425"/>
            <a:ext cx="3554949" cy="2253219"/>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784"/>
              </a:srgbClr>
            </a:outerShdw>
          </a:effectLst>
        </p:spPr>
      </p:pic>
      <p:sp>
        <p:nvSpPr>
          <p:cNvPr id="452" name="Google Shape;452;p20"/>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We have a WINNER!!! </a:t>
            </a:r>
            <a:endParaRPr sz="1800" b="0">
              <a:solidFill>
                <a:srgbClr val="595959"/>
              </a:solidFill>
              <a:latin typeface="Arial"/>
              <a:ea typeface="Arial"/>
              <a:cs typeface="Arial"/>
              <a:sym typeface="Arial"/>
            </a:endParaRPr>
          </a:p>
        </p:txBody>
      </p:sp>
      <p:sp>
        <p:nvSpPr>
          <p:cNvPr id="453" name="Google Shape;453;p20"/>
          <p:cNvSpPr/>
          <p:nvPr/>
        </p:nvSpPr>
        <p:spPr>
          <a:xfrm rot="567469">
            <a:off x="7661811" y="1454875"/>
            <a:ext cx="1079863" cy="55734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86 cm</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17" name="Rectangle 16"/>
          <p:cNvSpPr/>
          <p:nvPr/>
        </p:nvSpPr>
        <p:spPr>
          <a:xfrm>
            <a:off x="1029391" y="2648821"/>
            <a:ext cx="1037894" cy="12047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125" b="1" dirty="0">
                <a:solidFill>
                  <a:srgbClr val="FFFFFF"/>
                </a:solidFill>
                <a:latin typeface="Arial"/>
              </a:rPr>
              <a:t>Cluster B Wednesday </a:t>
            </a:r>
          </a:p>
          <a:p>
            <a:pPr algn="ctr" defTabSz="685800"/>
            <a:r>
              <a:rPr lang="en-GB" sz="1125" b="1" dirty="0">
                <a:solidFill>
                  <a:srgbClr val="FFFFFF"/>
                </a:solidFill>
                <a:latin typeface="Arial"/>
              </a:rPr>
              <a:t>Sept 8</a:t>
            </a:r>
            <a:endParaRPr lang="en-ZA" sz="1125" b="1" dirty="0">
              <a:solidFill>
                <a:srgbClr val="FFFFFF"/>
              </a:solidFill>
              <a:latin typeface="Arial"/>
            </a:endParaRPr>
          </a:p>
        </p:txBody>
      </p:sp>
      <p:sp>
        <p:nvSpPr>
          <p:cNvPr id="45" name="Google Shape;45;p3"/>
          <p:cNvSpPr txBox="1"/>
          <p:nvPr/>
        </p:nvSpPr>
        <p:spPr>
          <a:xfrm>
            <a:off x="265126" y="206998"/>
            <a:ext cx="7038530" cy="742114"/>
          </a:xfrm>
          <a:prstGeom prst="rect">
            <a:avLst/>
          </a:prstGeom>
          <a:noFill/>
          <a:ln>
            <a:noFill/>
          </a:ln>
        </p:spPr>
        <p:txBody>
          <a:bodyPr spcFirstLastPara="1" wrap="square" lIns="68569" tIns="34275" rIns="68569" bIns="34275" anchor="t" anchorCtr="0">
            <a:noAutofit/>
          </a:bodyPr>
          <a:lstStyle/>
          <a:p>
            <a:pPr defTabSz="685800"/>
            <a:endParaRPr sz="1800">
              <a:solidFill>
                <a:srgbClr val="606060"/>
              </a:solidFill>
              <a:latin typeface="Open Sans"/>
              <a:ea typeface="Open Sans"/>
              <a:cs typeface="Open Sans"/>
              <a:sym typeface="Open Sans"/>
            </a:endParaRPr>
          </a:p>
        </p:txBody>
      </p:sp>
      <p:sp>
        <p:nvSpPr>
          <p:cNvPr id="46" name="Google Shape;46;p3"/>
          <p:cNvSpPr txBox="1"/>
          <p:nvPr/>
        </p:nvSpPr>
        <p:spPr>
          <a:xfrm>
            <a:off x="265126" y="212112"/>
            <a:ext cx="1210646" cy="415468"/>
          </a:xfrm>
          <a:prstGeom prst="rect">
            <a:avLst/>
          </a:prstGeom>
          <a:noFill/>
          <a:ln>
            <a:noFill/>
          </a:ln>
        </p:spPr>
        <p:txBody>
          <a:bodyPr spcFirstLastPara="1" wrap="square" lIns="68569" tIns="34275" rIns="68569" bIns="34275" anchor="t" anchorCtr="0">
            <a:spAutoFit/>
          </a:bodyPr>
          <a:lstStyle/>
          <a:p>
            <a:pPr defTabSz="685800"/>
            <a:r>
              <a:rPr lang="en-US" sz="2250" b="1" dirty="0">
                <a:latin typeface="Calibri"/>
                <a:ea typeface="Calibri"/>
                <a:cs typeface="Calibri"/>
                <a:sym typeface="Calibri"/>
              </a:rPr>
              <a:t>Teams</a:t>
            </a:r>
            <a:endParaRPr sz="1050" dirty="0"/>
          </a:p>
        </p:txBody>
      </p:sp>
      <p:cxnSp>
        <p:nvCxnSpPr>
          <p:cNvPr id="47" name="Google Shape;47;p3"/>
          <p:cNvCxnSpPr/>
          <p:nvPr/>
        </p:nvCxnSpPr>
        <p:spPr>
          <a:xfrm>
            <a:off x="315661" y="632006"/>
            <a:ext cx="3389150" cy="0"/>
          </a:xfrm>
          <a:prstGeom prst="straightConnector1">
            <a:avLst/>
          </a:prstGeom>
          <a:noFill/>
          <a:ln w="9525" cap="flat" cmpd="sng">
            <a:solidFill>
              <a:srgbClr val="ED4746"/>
            </a:solidFill>
            <a:prstDash val="solid"/>
            <a:round/>
            <a:headEnd type="none" w="sm" len="sm"/>
            <a:tailEnd type="none" w="sm" len="sm"/>
          </a:ln>
        </p:spPr>
      </p:cxnSp>
      <p:graphicFrame>
        <p:nvGraphicFramePr>
          <p:cNvPr id="49" name="Google Shape;49;p3"/>
          <p:cNvGraphicFramePr/>
          <p:nvPr>
            <p:extLst>
              <p:ext uri="{D42A27DB-BD31-4B8C-83A1-F6EECF244321}">
                <p14:modId xmlns:p14="http://schemas.microsoft.com/office/powerpoint/2010/main" val="2381123098"/>
              </p:ext>
            </p:extLst>
          </p:nvPr>
        </p:nvGraphicFramePr>
        <p:xfrm>
          <a:off x="3710594" y="2649476"/>
          <a:ext cx="1404000" cy="1003778"/>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50770">
                <a:tc>
                  <a:txBody>
                    <a:bodyPr/>
                    <a:lstStyle/>
                    <a:p>
                      <a:pPr marL="0" marR="0" lvl="0" indent="0" algn="ctr" rtl="0">
                        <a:spcBef>
                          <a:spcPts val="0"/>
                        </a:spcBef>
                        <a:spcAft>
                          <a:spcPts val="0"/>
                        </a:spcAft>
                        <a:buNone/>
                      </a:pPr>
                      <a:r>
                        <a:rPr lang="en-US" sz="1200" u="none" strike="noStrike" cap="none" dirty="0">
                          <a:solidFill>
                            <a:schemeClr val="bg1"/>
                          </a:solidFill>
                          <a:latin typeface="Calibri"/>
                          <a:ea typeface="Calibri"/>
                          <a:cs typeface="Calibri"/>
                          <a:sym typeface="Calibri"/>
                        </a:rPr>
                        <a:t>Team </a:t>
                      </a:r>
                      <a:r>
                        <a:rPr lang="en-US" sz="1200" u="none" strike="noStrike" cap="none" dirty="0" smtClean="0">
                          <a:solidFill>
                            <a:schemeClr val="bg1"/>
                          </a:solidFill>
                          <a:latin typeface="Calibri"/>
                          <a:ea typeface="Calibri"/>
                          <a:cs typeface="Calibri"/>
                          <a:sym typeface="Calibri"/>
                        </a:rPr>
                        <a:t>5 – 0cm</a:t>
                      </a:r>
                      <a:endParaRPr sz="1200"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r h="250770">
                <a:tc>
                  <a:txBody>
                    <a:bodyPr/>
                    <a:lstStyle/>
                    <a:p>
                      <a:pPr rtl="0" fontAlgn="b"/>
                      <a:r>
                        <a:rPr lang="en-ZA" sz="800">
                          <a:effectLst/>
                        </a:rPr>
                        <a:t>Alistair Gould </a:t>
                      </a:r>
                    </a:p>
                  </a:txBody>
                  <a:tcPr marL="14288" marR="14288" marT="9525" marB="9525" anchor="b">
                    <a:solidFill>
                      <a:srgbClr val="D8D8D8"/>
                    </a:solidFill>
                  </a:tcPr>
                </a:tc>
                <a:extLst>
                  <a:ext uri="{0D108BD9-81ED-4DB2-BD59-A6C34878D82A}">
                    <a16:rowId xmlns:a16="http://schemas.microsoft.com/office/drawing/2014/main" val="10001"/>
                  </a:ext>
                </a:extLst>
              </a:tr>
              <a:tr h="250770">
                <a:tc>
                  <a:txBody>
                    <a:bodyPr/>
                    <a:lstStyle/>
                    <a:p>
                      <a:pPr rtl="0" fontAlgn="b"/>
                      <a:r>
                        <a:rPr lang="en-ZA" sz="800">
                          <a:effectLst/>
                        </a:rPr>
                        <a:t>Brian Mwangi </a:t>
                      </a:r>
                    </a:p>
                  </a:txBody>
                  <a:tcPr marL="14288" marR="14288" marT="9525" marB="9525" anchor="b">
                    <a:solidFill>
                      <a:srgbClr val="D8D8D8"/>
                    </a:solidFill>
                  </a:tcPr>
                </a:tc>
                <a:extLst>
                  <a:ext uri="{0D108BD9-81ED-4DB2-BD59-A6C34878D82A}">
                    <a16:rowId xmlns:a16="http://schemas.microsoft.com/office/drawing/2014/main" val="10002"/>
                  </a:ext>
                </a:extLst>
              </a:tr>
              <a:tr h="250770">
                <a:tc>
                  <a:txBody>
                    <a:bodyPr/>
                    <a:lstStyle/>
                    <a:p>
                      <a:pPr rtl="0" fontAlgn="b"/>
                      <a:r>
                        <a:rPr lang="en-ZA" sz="800" dirty="0">
                          <a:effectLst/>
                        </a:rPr>
                        <a:t>Clementine </a:t>
                      </a:r>
                      <a:r>
                        <a:rPr lang="en-ZA" sz="800" dirty="0" err="1">
                          <a:effectLst/>
                        </a:rPr>
                        <a:t>Vandeleur</a:t>
                      </a:r>
                      <a:endParaRPr lang="en-ZA" sz="800" dirty="0">
                        <a:effectLst/>
                      </a:endParaRPr>
                    </a:p>
                  </a:txBody>
                  <a:tcPr marL="14288" marR="14288" marT="9525" marB="9525" anchor="b">
                    <a:solidFill>
                      <a:srgbClr val="D8D8D8"/>
                    </a:solidFill>
                  </a:tcPr>
                </a:tc>
                <a:extLst>
                  <a:ext uri="{0D108BD9-81ED-4DB2-BD59-A6C34878D82A}">
                    <a16:rowId xmlns:a16="http://schemas.microsoft.com/office/drawing/2014/main" val="10003"/>
                  </a:ext>
                </a:extLst>
              </a:tr>
            </a:tbl>
          </a:graphicData>
        </a:graphic>
      </p:graphicFrame>
      <p:graphicFrame>
        <p:nvGraphicFramePr>
          <p:cNvPr id="57" name="Google Shape;57;p3"/>
          <p:cNvGraphicFramePr/>
          <p:nvPr>
            <p:extLst>
              <p:ext uri="{D42A27DB-BD31-4B8C-83A1-F6EECF244321}">
                <p14:modId xmlns:p14="http://schemas.microsoft.com/office/powerpoint/2010/main" val="4124789234"/>
              </p:ext>
            </p:extLst>
          </p:nvPr>
        </p:nvGraphicFramePr>
        <p:xfrm>
          <a:off x="5239553" y="2649020"/>
          <a:ext cx="1404000" cy="1003778"/>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50770">
                <a:tc>
                  <a:txBody>
                    <a:bodyPr/>
                    <a:lstStyle/>
                    <a:p>
                      <a:pPr marL="0" marR="0" lvl="0" indent="0" algn="ctr" rtl="0">
                        <a:spcBef>
                          <a:spcPts val="0"/>
                        </a:spcBef>
                        <a:spcAft>
                          <a:spcPts val="0"/>
                        </a:spcAft>
                        <a:buNone/>
                      </a:pPr>
                      <a:r>
                        <a:rPr lang="en-US" sz="1200" u="none" strike="noStrike" cap="none" dirty="0" smtClean="0">
                          <a:solidFill>
                            <a:schemeClr val="bg1"/>
                          </a:solidFill>
                          <a:latin typeface="Calibri"/>
                          <a:ea typeface="Calibri"/>
                          <a:cs typeface="Calibri"/>
                          <a:sym typeface="Calibri"/>
                        </a:rPr>
                        <a:t>Team 6 - 43</a:t>
                      </a:r>
                      <a:endParaRPr sz="1200"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r h="250770">
                <a:tc>
                  <a:txBody>
                    <a:bodyPr/>
                    <a:lstStyle/>
                    <a:p>
                      <a:pPr rtl="0" fontAlgn="b"/>
                      <a:r>
                        <a:rPr lang="en-ZA" sz="800" dirty="0">
                          <a:effectLst/>
                        </a:rPr>
                        <a:t>James </a:t>
                      </a:r>
                      <a:r>
                        <a:rPr lang="en-ZA" sz="800" dirty="0" err="1">
                          <a:effectLst/>
                        </a:rPr>
                        <a:t>Macharia</a:t>
                      </a:r>
                      <a:r>
                        <a:rPr lang="en-ZA" sz="800" dirty="0">
                          <a:effectLst/>
                        </a:rPr>
                        <a:t> </a:t>
                      </a:r>
                    </a:p>
                  </a:txBody>
                  <a:tcPr marL="14288" marR="14288" marT="9525" marB="9525" anchor="b">
                    <a:solidFill>
                      <a:srgbClr val="D8D8D8"/>
                    </a:solidFill>
                  </a:tcPr>
                </a:tc>
                <a:extLst>
                  <a:ext uri="{0D108BD9-81ED-4DB2-BD59-A6C34878D82A}">
                    <a16:rowId xmlns:a16="http://schemas.microsoft.com/office/drawing/2014/main" val="10001"/>
                  </a:ext>
                </a:extLst>
              </a:tr>
              <a:tr h="250770">
                <a:tc>
                  <a:txBody>
                    <a:bodyPr/>
                    <a:lstStyle/>
                    <a:p>
                      <a:pPr rtl="0" fontAlgn="b"/>
                      <a:r>
                        <a:rPr lang="en-ZA" sz="800" dirty="0">
                          <a:effectLst/>
                        </a:rPr>
                        <a:t>Peter </a:t>
                      </a:r>
                      <a:r>
                        <a:rPr lang="en-ZA" sz="800" dirty="0" err="1">
                          <a:effectLst/>
                        </a:rPr>
                        <a:t>Kihara</a:t>
                      </a:r>
                      <a:r>
                        <a:rPr lang="en-ZA" sz="800" dirty="0">
                          <a:effectLst/>
                        </a:rPr>
                        <a:t> </a:t>
                      </a:r>
                    </a:p>
                  </a:txBody>
                  <a:tcPr marL="14288" marR="14288" marT="9525" marB="9525" anchor="b">
                    <a:solidFill>
                      <a:srgbClr val="D8D8D8"/>
                    </a:solidFill>
                  </a:tcPr>
                </a:tc>
                <a:extLst>
                  <a:ext uri="{0D108BD9-81ED-4DB2-BD59-A6C34878D82A}">
                    <a16:rowId xmlns:a16="http://schemas.microsoft.com/office/drawing/2014/main" val="4145445155"/>
                  </a:ext>
                </a:extLst>
              </a:tr>
              <a:tr h="25077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ZA" sz="800" dirty="0" smtClean="0">
                          <a:effectLst/>
                        </a:rPr>
                        <a:t>Joyce </a:t>
                      </a:r>
                      <a:r>
                        <a:rPr lang="en-ZA" sz="800" dirty="0" err="1" smtClean="0">
                          <a:effectLst/>
                        </a:rPr>
                        <a:t>Mbaya-Ikiao</a:t>
                      </a:r>
                      <a:endParaRPr lang="en-ZA" sz="800" dirty="0" smtClean="0">
                        <a:effectLst/>
                      </a:endParaRPr>
                    </a:p>
                  </a:txBody>
                  <a:tcPr marL="14288" marR="14288" marT="9525" marB="9525" anchor="b">
                    <a:solidFill>
                      <a:srgbClr val="D8D8D8"/>
                    </a:solidFill>
                  </a:tcPr>
                </a:tc>
                <a:extLst>
                  <a:ext uri="{0D108BD9-81ED-4DB2-BD59-A6C34878D82A}">
                    <a16:rowId xmlns:a16="http://schemas.microsoft.com/office/drawing/2014/main" val="494189014"/>
                  </a:ext>
                </a:extLst>
              </a:tr>
            </a:tbl>
          </a:graphicData>
        </a:graphic>
      </p:graphicFrame>
      <p:graphicFrame>
        <p:nvGraphicFramePr>
          <p:cNvPr id="48" name="Google Shape;48;p3"/>
          <p:cNvGraphicFramePr/>
          <p:nvPr>
            <p:extLst>
              <p:ext uri="{D42A27DB-BD31-4B8C-83A1-F6EECF244321}">
                <p14:modId xmlns:p14="http://schemas.microsoft.com/office/powerpoint/2010/main" val="1987025951"/>
              </p:ext>
            </p:extLst>
          </p:nvPr>
        </p:nvGraphicFramePr>
        <p:xfrm>
          <a:off x="2168608" y="1260388"/>
          <a:ext cx="1404000" cy="1268494"/>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33642">
                <a:tc>
                  <a:txBody>
                    <a:bodyPr/>
                    <a:lstStyle/>
                    <a:p>
                      <a:pPr marL="0" marR="0" lvl="0" indent="0" algn="ctr" rtl="0">
                        <a:spcBef>
                          <a:spcPts val="0"/>
                        </a:spcBef>
                        <a:spcAft>
                          <a:spcPts val="0"/>
                        </a:spcAft>
                        <a:buNone/>
                      </a:pPr>
                      <a:r>
                        <a:rPr lang="en-US" sz="1200" b="1" u="none" strike="noStrike" cap="none" dirty="0">
                          <a:solidFill>
                            <a:schemeClr val="bg1"/>
                          </a:solidFill>
                          <a:latin typeface="Calibri"/>
                          <a:ea typeface="Calibri"/>
                          <a:cs typeface="Calibri"/>
                          <a:sym typeface="Calibri"/>
                        </a:rPr>
                        <a:t>Team </a:t>
                      </a:r>
                      <a:r>
                        <a:rPr lang="en-US" sz="1200" b="1" u="none" strike="noStrike" cap="none" dirty="0" smtClean="0">
                          <a:solidFill>
                            <a:schemeClr val="bg1"/>
                          </a:solidFill>
                          <a:latin typeface="Calibri"/>
                          <a:ea typeface="Calibri"/>
                          <a:cs typeface="Calibri"/>
                          <a:sym typeface="Calibri"/>
                        </a:rPr>
                        <a:t>1 – 86CM</a:t>
                      </a:r>
                      <a:endParaRPr sz="1200" b="1"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r h="233642">
                <a:tc>
                  <a:txBody>
                    <a:bodyPr/>
                    <a:lstStyle/>
                    <a:p>
                      <a:pPr rtl="0" fontAlgn="b"/>
                      <a:r>
                        <a:rPr lang="en-ZA" sz="800" dirty="0">
                          <a:effectLst/>
                        </a:rPr>
                        <a:t>Ashish Patel</a:t>
                      </a:r>
                    </a:p>
                  </a:txBody>
                  <a:tcPr marL="14288" marR="14288" marT="9525" marB="9525" anchor="b">
                    <a:solidFill>
                      <a:srgbClr val="D8D8D8"/>
                    </a:solidFill>
                  </a:tcPr>
                </a:tc>
                <a:extLst>
                  <a:ext uri="{0D108BD9-81ED-4DB2-BD59-A6C34878D82A}">
                    <a16:rowId xmlns:a16="http://schemas.microsoft.com/office/drawing/2014/main" val="10001"/>
                  </a:ext>
                </a:extLst>
              </a:tr>
              <a:tr h="233642">
                <a:tc>
                  <a:txBody>
                    <a:bodyPr/>
                    <a:lstStyle/>
                    <a:p>
                      <a:pPr rtl="0" fontAlgn="b"/>
                      <a:r>
                        <a:rPr lang="en-ZA" sz="800" dirty="0">
                          <a:effectLst/>
                        </a:rPr>
                        <a:t>Daniel Nordberg</a:t>
                      </a:r>
                    </a:p>
                  </a:txBody>
                  <a:tcPr marL="14288" marR="14288" marT="9525" marB="9525" anchor="b">
                    <a:solidFill>
                      <a:srgbClr val="D8D8D8"/>
                    </a:solidFill>
                  </a:tcPr>
                </a:tc>
                <a:extLst>
                  <a:ext uri="{0D108BD9-81ED-4DB2-BD59-A6C34878D82A}">
                    <a16:rowId xmlns:a16="http://schemas.microsoft.com/office/drawing/2014/main" val="10002"/>
                  </a:ext>
                </a:extLst>
              </a:tr>
              <a:tr h="274871">
                <a:tc>
                  <a:txBody>
                    <a:bodyPr/>
                    <a:lstStyle/>
                    <a:p>
                      <a:pPr rtl="0" fontAlgn="b"/>
                      <a:r>
                        <a:rPr lang="en-ZA" sz="800" dirty="0">
                          <a:effectLst/>
                        </a:rPr>
                        <a:t>David </a:t>
                      </a:r>
                      <a:r>
                        <a:rPr lang="en-ZA" sz="800" dirty="0" err="1">
                          <a:effectLst/>
                        </a:rPr>
                        <a:t>Lemayian</a:t>
                      </a:r>
                      <a:r>
                        <a:rPr lang="en-ZA" sz="800" dirty="0">
                          <a:effectLst/>
                        </a:rPr>
                        <a:t> </a:t>
                      </a:r>
                    </a:p>
                  </a:txBody>
                  <a:tcPr marL="14288" marR="14288" marT="9525" marB="9525" anchor="b">
                    <a:solidFill>
                      <a:srgbClr val="D8D8D8"/>
                    </a:solidFill>
                  </a:tcPr>
                </a:tc>
                <a:extLst>
                  <a:ext uri="{0D108BD9-81ED-4DB2-BD59-A6C34878D82A}">
                    <a16:rowId xmlns:a16="http://schemas.microsoft.com/office/drawing/2014/main" val="10003"/>
                  </a:ext>
                </a:extLst>
              </a:tr>
              <a:tr h="274871">
                <a:tc>
                  <a:txBody>
                    <a:bodyPr/>
                    <a:lstStyle/>
                    <a:p>
                      <a:pPr rtl="0" fontAlgn="b"/>
                      <a:r>
                        <a:rPr lang="en-ZA" sz="800" dirty="0" err="1">
                          <a:effectLst/>
                        </a:rPr>
                        <a:t>Sonali</a:t>
                      </a:r>
                      <a:r>
                        <a:rPr lang="en-ZA" sz="800" dirty="0">
                          <a:effectLst/>
                        </a:rPr>
                        <a:t> </a:t>
                      </a:r>
                      <a:r>
                        <a:rPr lang="en-ZA" sz="800" dirty="0" err="1">
                          <a:effectLst/>
                        </a:rPr>
                        <a:t>Sanghrajka</a:t>
                      </a:r>
                      <a:r>
                        <a:rPr lang="en-ZA" sz="800" dirty="0">
                          <a:effectLst/>
                        </a:rPr>
                        <a:t> </a:t>
                      </a:r>
                    </a:p>
                  </a:txBody>
                  <a:tcPr marL="14288" marR="14288" marT="9525" marB="9525" anchor="b">
                    <a:solidFill>
                      <a:srgbClr val="D8D8D8"/>
                    </a:solidFill>
                  </a:tcPr>
                </a:tc>
                <a:extLst>
                  <a:ext uri="{0D108BD9-81ED-4DB2-BD59-A6C34878D82A}">
                    <a16:rowId xmlns:a16="http://schemas.microsoft.com/office/drawing/2014/main" val="583407120"/>
                  </a:ext>
                </a:extLst>
              </a:tr>
            </a:tbl>
          </a:graphicData>
        </a:graphic>
      </p:graphicFrame>
      <p:graphicFrame>
        <p:nvGraphicFramePr>
          <p:cNvPr id="52" name="Google Shape;52;p3"/>
          <p:cNvGraphicFramePr/>
          <p:nvPr>
            <p:extLst>
              <p:ext uri="{D42A27DB-BD31-4B8C-83A1-F6EECF244321}">
                <p14:modId xmlns:p14="http://schemas.microsoft.com/office/powerpoint/2010/main" val="2021168532"/>
              </p:ext>
            </p:extLst>
          </p:nvPr>
        </p:nvGraphicFramePr>
        <p:xfrm>
          <a:off x="3710531" y="1263815"/>
          <a:ext cx="1404000" cy="1249260"/>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49448">
                <a:tc>
                  <a:txBody>
                    <a:bodyPr/>
                    <a:lstStyle/>
                    <a:p>
                      <a:pPr marL="0" marR="0" lvl="0" indent="0" algn="ctr" rtl="0">
                        <a:spcBef>
                          <a:spcPts val="0"/>
                        </a:spcBef>
                        <a:spcAft>
                          <a:spcPts val="0"/>
                        </a:spcAft>
                        <a:buNone/>
                      </a:pPr>
                      <a:r>
                        <a:rPr lang="en-US" sz="1200" u="none" strike="noStrike" cap="none" dirty="0">
                          <a:solidFill>
                            <a:schemeClr val="bg1"/>
                          </a:solidFill>
                          <a:latin typeface="Calibri"/>
                          <a:ea typeface="Calibri"/>
                          <a:cs typeface="Calibri"/>
                          <a:sym typeface="Calibri"/>
                        </a:rPr>
                        <a:t>Team </a:t>
                      </a:r>
                      <a:r>
                        <a:rPr lang="en-US" sz="1200" u="none" strike="noStrike" cap="none" dirty="0" smtClean="0">
                          <a:solidFill>
                            <a:schemeClr val="bg1"/>
                          </a:solidFill>
                          <a:latin typeface="Calibri"/>
                          <a:ea typeface="Calibri"/>
                          <a:cs typeface="Calibri"/>
                          <a:sym typeface="Calibri"/>
                        </a:rPr>
                        <a:t>2 – 83CM</a:t>
                      </a:r>
                      <a:endParaRPr sz="1200"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r h="249448">
                <a:tc>
                  <a:txBody>
                    <a:bodyPr/>
                    <a:lstStyle/>
                    <a:p>
                      <a:pPr rtl="0" fontAlgn="b"/>
                      <a:r>
                        <a:rPr lang="en-ZA" sz="800" dirty="0">
                          <a:effectLst/>
                        </a:rPr>
                        <a:t>Ore </a:t>
                      </a:r>
                      <a:r>
                        <a:rPr lang="en-ZA" sz="800" dirty="0" err="1">
                          <a:effectLst/>
                        </a:rPr>
                        <a:t>Alemede</a:t>
                      </a:r>
                      <a:endParaRPr lang="en-ZA" sz="800" dirty="0">
                        <a:effectLst/>
                      </a:endParaRPr>
                    </a:p>
                  </a:txBody>
                  <a:tcPr marL="14288" marR="14288" marT="9525" marB="9525" anchor="b">
                    <a:solidFill>
                      <a:srgbClr val="D8D8D8"/>
                    </a:solidFill>
                  </a:tcPr>
                </a:tc>
                <a:extLst>
                  <a:ext uri="{0D108BD9-81ED-4DB2-BD59-A6C34878D82A}">
                    <a16:rowId xmlns:a16="http://schemas.microsoft.com/office/drawing/2014/main" val="10001"/>
                  </a:ext>
                </a:extLst>
              </a:tr>
              <a:tr h="249448">
                <a:tc>
                  <a:txBody>
                    <a:bodyPr/>
                    <a:lstStyle/>
                    <a:p>
                      <a:pPr rtl="0" fontAlgn="b"/>
                      <a:r>
                        <a:rPr lang="en-ZA" sz="800" dirty="0">
                          <a:effectLst/>
                        </a:rPr>
                        <a:t>Peng Chen</a:t>
                      </a:r>
                    </a:p>
                  </a:txBody>
                  <a:tcPr marL="14288" marR="14288" marT="9525" marB="9525" anchor="b">
                    <a:solidFill>
                      <a:srgbClr val="D8D8D8"/>
                    </a:solidFill>
                  </a:tcPr>
                </a:tc>
                <a:extLst>
                  <a:ext uri="{0D108BD9-81ED-4DB2-BD59-A6C34878D82A}">
                    <a16:rowId xmlns:a16="http://schemas.microsoft.com/office/drawing/2014/main" val="10002"/>
                  </a:ext>
                </a:extLst>
              </a:tr>
              <a:tr h="249448">
                <a:tc>
                  <a:txBody>
                    <a:bodyPr/>
                    <a:lstStyle/>
                    <a:p>
                      <a:pPr rtl="0" fontAlgn="b"/>
                      <a:r>
                        <a:rPr lang="en-ZA" sz="800" dirty="0">
                          <a:effectLst/>
                        </a:rPr>
                        <a:t>Simon </a:t>
                      </a:r>
                      <a:r>
                        <a:rPr lang="en-ZA" sz="800" dirty="0" err="1">
                          <a:effectLst/>
                        </a:rPr>
                        <a:t>Sondern</a:t>
                      </a:r>
                      <a:r>
                        <a:rPr lang="en-ZA" sz="800" dirty="0">
                          <a:effectLst/>
                        </a:rPr>
                        <a:t> </a:t>
                      </a:r>
                    </a:p>
                  </a:txBody>
                  <a:tcPr marL="14288" marR="14288" marT="9525" marB="9525" anchor="b">
                    <a:solidFill>
                      <a:srgbClr val="D8D8D8"/>
                    </a:solidFill>
                  </a:tcPr>
                </a:tc>
                <a:extLst>
                  <a:ext uri="{0D108BD9-81ED-4DB2-BD59-A6C34878D82A}">
                    <a16:rowId xmlns:a16="http://schemas.microsoft.com/office/drawing/2014/main" val="10003"/>
                  </a:ext>
                </a:extLst>
              </a:tr>
              <a:tr h="249448">
                <a:tc>
                  <a:txBody>
                    <a:bodyPr/>
                    <a:lstStyle/>
                    <a:p>
                      <a:pPr rtl="0" fontAlgn="b"/>
                      <a:r>
                        <a:rPr lang="en-ZA" sz="800" dirty="0">
                          <a:effectLst/>
                        </a:rPr>
                        <a:t>Tracy </a:t>
                      </a:r>
                      <a:r>
                        <a:rPr lang="en-ZA" sz="800" dirty="0" err="1">
                          <a:effectLst/>
                        </a:rPr>
                        <a:t>Matia</a:t>
                      </a:r>
                      <a:endParaRPr lang="en-ZA" sz="800" dirty="0">
                        <a:effectLst/>
                      </a:endParaRPr>
                    </a:p>
                  </a:txBody>
                  <a:tcPr marL="14288" marR="14288" marT="9525" marB="9525" anchor="b">
                    <a:solidFill>
                      <a:srgbClr val="D8D8D8"/>
                    </a:solidFill>
                  </a:tcPr>
                </a:tc>
                <a:extLst>
                  <a:ext uri="{0D108BD9-81ED-4DB2-BD59-A6C34878D82A}">
                    <a16:rowId xmlns:a16="http://schemas.microsoft.com/office/drawing/2014/main" val="741474541"/>
                  </a:ext>
                </a:extLst>
              </a:tr>
            </a:tbl>
          </a:graphicData>
        </a:graphic>
      </p:graphicFrame>
      <p:graphicFrame>
        <p:nvGraphicFramePr>
          <p:cNvPr id="56" name="Google Shape;56;p3"/>
          <p:cNvGraphicFramePr/>
          <p:nvPr>
            <p:extLst>
              <p:ext uri="{D42A27DB-BD31-4B8C-83A1-F6EECF244321}">
                <p14:modId xmlns:p14="http://schemas.microsoft.com/office/powerpoint/2010/main" val="3563901393"/>
              </p:ext>
            </p:extLst>
          </p:nvPr>
        </p:nvGraphicFramePr>
        <p:xfrm>
          <a:off x="5239553" y="1260388"/>
          <a:ext cx="1404000" cy="1215244"/>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40944">
                <a:tc>
                  <a:txBody>
                    <a:bodyPr/>
                    <a:lstStyle/>
                    <a:p>
                      <a:pPr marL="0" marR="0" lvl="0" indent="0" algn="ctr" rtl="0">
                        <a:spcBef>
                          <a:spcPts val="0"/>
                        </a:spcBef>
                        <a:spcAft>
                          <a:spcPts val="0"/>
                        </a:spcAft>
                        <a:buNone/>
                      </a:pPr>
                      <a:r>
                        <a:rPr lang="en-US" sz="1200" u="none" strike="noStrike" cap="none" dirty="0" smtClean="0">
                          <a:solidFill>
                            <a:schemeClr val="bg1"/>
                          </a:solidFill>
                          <a:latin typeface="Calibri"/>
                          <a:ea typeface="Calibri"/>
                          <a:cs typeface="Calibri"/>
                          <a:sym typeface="Calibri"/>
                        </a:rPr>
                        <a:t>Team 3 – 25CM</a:t>
                      </a:r>
                      <a:endParaRPr sz="1200"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r h="240944">
                <a:tc>
                  <a:txBody>
                    <a:bodyPr/>
                    <a:lstStyle/>
                    <a:p>
                      <a:pPr rtl="0" fontAlgn="b"/>
                      <a:r>
                        <a:rPr lang="en-ZA" sz="800">
                          <a:effectLst/>
                        </a:rPr>
                        <a:t>David Njonjo </a:t>
                      </a:r>
                    </a:p>
                  </a:txBody>
                  <a:tcPr marL="14288" marR="14288" marT="9525" marB="9525" anchor="b">
                    <a:solidFill>
                      <a:srgbClr val="D8D8D8"/>
                    </a:solidFill>
                  </a:tcPr>
                </a:tc>
                <a:extLst>
                  <a:ext uri="{0D108BD9-81ED-4DB2-BD59-A6C34878D82A}">
                    <a16:rowId xmlns:a16="http://schemas.microsoft.com/office/drawing/2014/main" val="10001"/>
                  </a:ext>
                </a:extLst>
              </a:tr>
              <a:tr h="240944">
                <a:tc>
                  <a:txBody>
                    <a:bodyPr/>
                    <a:lstStyle/>
                    <a:p>
                      <a:pPr rtl="0" fontAlgn="b"/>
                      <a:r>
                        <a:rPr lang="en-ZA" sz="800">
                          <a:effectLst/>
                        </a:rPr>
                        <a:t>Jamie Pujara </a:t>
                      </a:r>
                    </a:p>
                  </a:txBody>
                  <a:tcPr marL="14288" marR="14288" marT="9525" marB="9525" anchor="b">
                    <a:solidFill>
                      <a:srgbClr val="D8D8D8"/>
                    </a:solidFill>
                  </a:tcPr>
                </a:tc>
                <a:extLst>
                  <a:ext uri="{0D108BD9-81ED-4DB2-BD59-A6C34878D82A}">
                    <a16:rowId xmlns:a16="http://schemas.microsoft.com/office/drawing/2014/main" val="10002"/>
                  </a:ext>
                </a:extLst>
              </a:tr>
              <a:tr h="240944">
                <a:tc>
                  <a:txBody>
                    <a:bodyPr/>
                    <a:lstStyle/>
                    <a:p>
                      <a:pPr rtl="0" fontAlgn="b"/>
                      <a:r>
                        <a:rPr lang="en-ZA" sz="800">
                          <a:effectLst/>
                        </a:rPr>
                        <a:t>Mikul Shah </a:t>
                      </a:r>
                    </a:p>
                  </a:txBody>
                  <a:tcPr marL="14288" marR="14288" marT="9525" marB="9525" anchor="b">
                    <a:solidFill>
                      <a:srgbClr val="D8D8D8"/>
                    </a:solidFill>
                  </a:tcPr>
                </a:tc>
                <a:extLst>
                  <a:ext uri="{0D108BD9-81ED-4DB2-BD59-A6C34878D82A}">
                    <a16:rowId xmlns:a16="http://schemas.microsoft.com/office/drawing/2014/main" val="10003"/>
                  </a:ext>
                </a:extLst>
              </a:tr>
              <a:tr h="240944">
                <a:tc>
                  <a:txBody>
                    <a:bodyPr/>
                    <a:lstStyle/>
                    <a:p>
                      <a:pPr rtl="0" fontAlgn="b"/>
                      <a:endParaRPr lang="en-ZA" sz="800" dirty="0">
                        <a:effectLst/>
                      </a:endParaRPr>
                    </a:p>
                  </a:txBody>
                  <a:tcPr marL="14288" marR="14288" marT="9525" marB="9525" anchor="b">
                    <a:solidFill>
                      <a:srgbClr val="D8D8D8"/>
                    </a:solidFill>
                  </a:tcPr>
                </a:tc>
                <a:extLst>
                  <a:ext uri="{0D108BD9-81ED-4DB2-BD59-A6C34878D82A}">
                    <a16:rowId xmlns:a16="http://schemas.microsoft.com/office/drawing/2014/main" val="480258386"/>
                  </a:ext>
                </a:extLst>
              </a:tr>
            </a:tbl>
          </a:graphicData>
        </a:graphic>
      </p:graphicFrame>
      <p:graphicFrame>
        <p:nvGraphicFramePr>
          <p:cNvPr id="66" name="Google Shape;66;p3"/>
          <p:cNvGraphicFramePr/>
          <p:nvPr>
            <p:extLst>
              <p:ext uri="{D42A27DB-BD31-4B8C-83A1-F6EECF244321}">
                <p14:modId xmlns:p14="http://schemas.microsoft.com/office/powerpoint/2010/main" val="3635732718"/>
              </p:ext>
            </p:extLst>
          </p:nvPr>
        </p:nvGraphicFramePr>
        <p:xfrm>
          <a:off x="2168608" y="2656851"/>
          <a:ext cx="1404000" cy="1215244"/>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40944">
                <a:tc>
                  <a:txBody>
                    <a:bodyPr/>
                    <a:lstStyle/>
                    <a:p>
                      <a:pPr marL="0" marR="0" lvl="0" indent="0" algn="ctr" rtl="0">
                        <a:spcBef>
                          <a:spcPts val="0"/>
                        </a:spcBef>
                        <a:spcAft>
                          <a:spcPts val="0"/>
                        </a:spcAft>
                        <a:buNone/>
                      </a:pPr>
                      <a:r>
                        <a:rPr lang="en-US" sz="1200" u="none" strike="noStrike" cap="none" dirty="0">
                          <a:solidFill>
                            <a:schemeClr val="bg1"/>
                          </a:solidFill>
                          <a:latin typeface="Calibri"/>
                          <a:ea typeface="Calibri"/>
                          <a:cs typeface="Calibri"/>
                          <a:sym typeface="Calibri"/>
                        </a:rPr>
                        <a:t>Team </a:t>
                      </a:r>
                      <a:r>
                        <a:rPr lang="en-US" sz="1200" u="none" strike="noStrike" cap="none" dirty="0" smtClean="0">
                          <a:solidFill>
                            <a:schemeClr val="bg1"/>
                          </a:solidFill>
                          <a:latin typeface="Calibri"/>
                          <a:ea typeface="Calibri"/>
                          <a:cs typeface="Calibri"/>
                          <a:sym typeface="Calibri"/>
                        </a:rPr>
                        <a:t>4 – 42cm</a:t>
                      </a:r>
                      <a:endParaRPr sz="1200"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r h="240944">
                <a:tc>
                  <a:txBody>
                    <a:bodyPr/>
                    <a:lstStyle/>
                    <a:p>
                      <a:pPr rtl="0" fontAlgn="b"/>
                      <a:r>
                        <a:rPr lang="en-ZA" sz="800">
                          <a:effectLst/>
                        </a:rPr>
                        <a:t>Job Dulo </a:t>
                      </a:r>
                    </a:p>
                  </a:txBody>
                  <a:tcPr marL="14288" marR="14288" marT="9525" marB="9525" anchor="b">
                    <a:solidFill>
                      <a:srgbClr val="D8D8D8"/>
                    </a:solidFill>
                  </a:tcPr>
                </a:tc>
                <a:extLst>
                  <a:ext uri="{0D108BD9-81ED-4DB2-BD59-A6C34878D82A}">
                    <a16:rowId xmlns:a16="http://schemas.microsoft.com/office/drawing/2014/main" val="10001"/>
                  </a:ext>
                </a:extLst>
              </a:tr>
              <a:tr h="240944">
                <a:tc>
                  <a:txBody>
                    <a:bodyPr/>
                    <a:lstStyle/>
                    <a:p>
                      <a:pPr rtl="0" fontAlgn="b"/>
                      <a:r>
                        <a:rPr lang="en-ZA" sz="800">
                          <a:effectLst/>
                        </a:rPr>
                        <a:t>Ronald Kudoyi </a:t>
                      </a:r>
                    </a:p>
                  </a:txBody>
                  <a:tcPr marL="14288" marR="14288" marT="9525" marB="9525" anchor="b">
                    <a:solidFill>
                      <a:srgbClr val="D8D8D8"/>
                    </a:solidFill>
                  </a:tcPr>
                </a:tc>
                <a:extLst>
                  <a:ext uri="{0D108BD9-81ED-4DB2-BD59-A6C34878D82A}">
                    <a16:rowId xmlns:a16="http://schemas.microsoft.com/office/drawing/2014/main" val="10002"/>
                  </a:ext>
                </a:extLst>
              </a:tr>
              <a:tr h="240944">
                <a:tc>
                  <a:txBody>
                    <a:bodyPr/>
                    <a:lstStyle/>
                    <a:p>
                      <a:pPr rtl="0" fontAlgn="b"/>
                      <a:r>
                        <a:rPr lang="en-ZA" sz="800">
                          <a:effectLst/>
                        </a:rPr>
                        <a:t>Walela Masibo</a:t>
                      </a:r>
                    </a:p>
                  </a:txBody>
                  <a:tcPr marL="14288" marR="14288" marT="9525" marB="9525" anchor="b">
                    <a:solidFill>
                      <a:srgbClr val="D8D8D8"/>
                    </a:solidFill>
                  </a:tcPr>
                </a:tc>
                <a:extLst>
                  <a:ext uri="{0D108BD9-81ED-4DB2-BD59-A6C34878D82A}">
                    <a16:rowId xmlns:a16="http://schemas.microsoft.com/office/drawing/2014/main" val="10003"/>
                  </a:ext>
                </a:extLst>
              </a:tr>
              <a:tr h="240944">
                <a:tc>
                  <a:txBody>
                    <a:bodyPr/>
                    <a:lstStyle/>
                    <a:p>
                      <a:pPr rtl="0" fontAlgn="b"/>
                      <a:r>
                        <a:rPr lang="en-ZA" sz="800" dirty="0" err="1">
                          <a:effectLst/>
                        </a:rPr>
                        <a:t>Yixuan</a:t>
                      </a:r>
                      <a:r>
                        <a:rPr lang="en-ZA" sz="800" dirty="0">
                          <a:effectLst/>
                        </a:rPr>
                        <a:t> "Layla" Li</a:t>
                      </a:r>
                    </a:p>
                  </a:txBody>
                  <a:tcPr marL="14288" marR="14288" marT="9525" marB="9525" anchor="b">
                    <a:solidFill>
                      <a:srgbClr val="D8D8D8"/>
                    </a:solidFill>
                  </a:tcPr>
                </a:tc>
                <a:extLst>
                  <a:ext uri="{0D108BD9-81ED-4DB2-BD59-A6C34878D82A}">
                    <a16:rowId xmlns:a16="http://schemas.microsoft.com/office/drawing/2014/main" val="2958240624"/>
                  </a:ext>
                </a:extLst>
              </a:tr>
            </a:tbl>
          </a:graphicData>
        </a:graphic>
      </p:graphicFrame>
      <p:sp>
        <p:nvSpPr>
          <p:cNvPr id="3" name="Rectangle 2"/>
          <p:cNvSpPr/>
          <p:nvPr/>
        </p:nvSpPr>
        <p:spPr>
          <a:xfrm>
            <a:off x="1034746" y="1260387"/>
            <a:ext cx="1037894" cy="12047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125" b="1" dirty="0">
                <a:solidFill>
                  <a:srgbClr val="FFFFFF"/>
                </a:solidFill>
                <a:latin typeface="Arial"/>
              </a:rPr>
              <a:t>Cluster A</a:t>
            </a:r>
          </a:p>
          <a:p>
            <a:pPr algn="ctr" defTabSz="685800"/>
            <a:r>
              <a:rPr lang="en-GB" sz="1125" b="1" dirty="0">
                <a:solidFill>
                  <a:srgbClr val="FFFFFF"/>
                </a:solidFill>
                <a:latin typeface="Arial"/>
              </a:rPr>
              <a:t>Tuesday </a:t>
            </a:r>
          </a:p>
          <a:p>
            <a:pPr algn="ctr" defTabSz="685800"/>
            <a:r>
              <a:rPr lang="en-GB" sz="1125" b="1" dirty="0">
                <a:solidFill>
                  <a:srgbClr val="FFFFFF"/>
                </a:solidFill>
                <a:latin typeface="Arial"/>
              </a:rPr>
              <a:t>Sept 8</a:t>
            </a:r>
            <a:endParaRPr lang="en-ZA" sz="1125" b="1" dirty="0">
              <a:solidFill>
                <a:srgbClr val="FFFFFF"/>
              </a:solidFill>
              <a:latin typeface="Arial"/>
            </a:endParaRPr>
          </a:p>
        </p:txBody>
      </p:sp>
      <p:sp>
        <p:nvSpPr>
          <p:cNvPr id="13" name="Google Shape;484;p21"/>
          <p:cNvSpPr/>
          <p:nvPr/>
        </p:nvSpPr>
        <p:spPr>
          <a:xfrm>
            <a:off x="2929307" y="1260388"/>
            <a:ext cx="576000" cy="220069"/>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smtClean="0">
                <a:solidFill>
                  <a:schemeClr val="dk1"/>
                </a:solidFill>
                <a:sym typeface="Arial"/>
              </a:rPr>
              <a:t>86cm</a:t>
            </a:r>
            <a:endParaRPr sz="1000" dirty="0"/>
          </a:p>
        </p:txBody>
      </p:sp>
      <p:sp>
        <p:nvSpPr>
          <p:cNvPr id="14" name="Google Shape;484;p21"/>
          <p:cNvSpPr/>
          <p:nvPr/>
        </p:nvSpPr>
        <p:spPr>
          <a:xfrm>
            <a:off x="4471229" y="1260388"/>
            <a:ext cx="576000" cy="220069"/>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smtClean="0">
                <a:solidFill>
                  <a:schemeClr val="dk1"/>
                </a:solidFill>
                <a:sym typeface="Arial"/>
              </a:rPr>
              <a:t>83cm</a:t>
            </a:r>
            <a:endParaRPr sz="1000" dirty="0"/>
          </a:p>
        </p:txBody>
      </p:sp>
      <p:sp>
        <p:nvSpPr>
          <p:cNvPr id="15" name="Google Shape;484;p21"/>
          <p:cNvSpPr/>
          <p:nvPr/>
        </p:nvSpPr>
        <p:spPr>
          <a:xfrm>
            <a:off x="6013151" y="1260387"/>
            <a:ext cx="576000" cy="220069"/>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smtClean="0">
                <a:solidFill>
                  <a:schemeClr val="dk1"/>
                </a:solidFill>
              </a:rPr>
              <a:t>25</a:t>
            </a:r>
            <a:r>
              <a:rPr lang="en-US" sz="1000" b="1" dirty="0" smtClean="0">
                <a:solidFill>
                  <a:schemeClr val="dk1"/>
                </a:solidFill>
                <a:sym typeface="Arial"/>
              </a:rPr>
              <a:t>cm</a:t>
            </a:r>
            <a:endParaRPr sz="1000" dirty="0"/>
          </a:p>
        </p:txBody>
      </p:sp>
      <p:sp>
        <p:nvSpPr>
          <p:cNvPr id="16" name="Google Shape;484;p21"/>
          <p:cNvSpPr/>
          <p:nvPr/>
        </p:nvSpPr>
        <p:spPr>
          <a:xfrm>
            <a:off x="2929306" y="2671474"/>
            <a:ext cx="576000" cy="220069"/>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smtClean="0">
                <a:solidFill>
                  <a:schemeClr val="dk1"/>
                </a:solidFill>
              </a:rPr>
              <a:t>42</a:t>
            </a:r>
            <a:r>
              <a:rPr lang="en-US" sz="1000" b="1" dirty="0" smtClean="0">
                <a:solidFill>
                  <a:schemeClr val="dk1"/>
                </a:solidFill>
                <a:sym typeface="Arial"/>
              </a:rPr>
              <a:t>cm</a:t>
            </a:r>
            <a:endParaRPr sz="1000" dirty="0"/>
          </a:p>
        </p:txBody>
      </p:sp>
      <p:sp>
        <p:nvSpPr>
          <p:cNvPr id="18" name="Google Shape;484;p21"/>
          <p:cNvSpPr/>
          <p:nvPr/>
        </p:nvSpPr>
        <p:spPr>
          <a:xfrm>
            <a:off x="4526080" y="2671473"/>
            <a:ext cx="576000" cy="220069"/>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a:solidFill>
                  <a:schemeClr val="dk1"/>
                </a:solidFill>
              </a:rPr>
              <a:t>0</a:t>
            </a:r>
            <a:r>
              <a:rPr lang="en-US" sz="1000" b="1" dirty="0" smtClean="0">
                <a:solidFill>
                  <a:schemeClr val="dk1"/>
                </a:solidFill>
                <a:sym typeface="Arial"/>
              </a:rPr>
              <a:t>cm</a:t>
            </a:r>
            <a:endParaRPr sz="1000" dirty="0"/>
          </a:p>
        </p:txBody>
      </p:sp>
      <p:sp>
        <p:nvSpPr>
          <p:cNvPr id="19" name="Google Shape;484;p21"/>
          <p:cNvSpPr/>
          <p:nvPr/>
        </p:nvSpPr>
        <p:spPr>
          <a:xfrm>
            <a:off x="6070421" y="2644310"/>
            <a:ext cx="576000" cy="247232"/>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smtClean="0">
                <a:solidFill>
                  <a:schemeClr val="dk1"/>
                </a:solidFill>
                <a:sym typeface="Arial"/>
              </a:rPr>
              <a:t>43cm</a:t>
            </a:r>
            <a:endParaRPr sz="1000" dirty="0"/>
          </a:p>
        </p:txBody>
      </p:sp>
    </p:spTree>
    <p:extLst>
      <p:ext uri="{BB962C8B-B14F-4D97-AF65-F5344CB8AC3E}">
        <p14:creationId xmlns:p14="http://schemas.microsoft.com/office/powerpoint/2010/main" val="38859824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17" name="Rectangle 16"/>
          <p:cNvSpPr/>
          <p:nvPr/>
        </p:nvSpPr>
        <p:spPr>
          <a:xfrm>
            <a:off x="1029391" y="2648821"/>
            <a:ext cx="1037894" cy="12047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125" b="1" dirty="0">
                <a:solidFill>
                  <a:srgbClr val="FFFFFF"/>
                </a:solidFill>
                <a:latin typeface="Arial"/>
              </a:rPr>
              <a:t>Cluster B Wednesday </a:t>
            </a:r>
          </a:p>
          <a:p>
            <a:pPr algn="ctr" defTabSz="685800"/>
            <a:r>
              <a:rPr lang="en-GB" sz="1125" b="1" dirty="0">
                <a:solidFill>
                  <a:srgbClr val="FFFFFF"/>
                </a:solidFill>
                <a:latin typeface="Arial"/>
              </a:rPr>
              <a:t>Sept 8</a:t>
            </a:r>
            <a:endParaRPr lang="en-ZA" sz="1125" b="1" dirty="0">
              <a:solidFill>
                <a:srgbClr val="FFFFFF"/>
              </a:solidFill>
              <a:latin typeface="Arial"/>
            </a:endParaRPr>
          </a:p>
        </p:txBody>
      </p:sp>
      <p:sp>
        <p:nvSpPr>
          <p:cNvPr id="45" name="Google Shape;45;p3"/>
          <p:cNvSpPr txBox="1"/>
          <p:nvPr/>
        </p:nvSpPr>
        <p:spPr>
          <a:xfrm>
            <a:off x="265126" y="206998"/>
            <a:ext cx="7038530" cy="742114"/>
          </a:xfrm>
          <a:prstGeom prst="rect">
            <a:avLst/>
          </a:prstGeom>
          <a:noFill/>
          <a:ln>
            <a:noFill/>
          </a:ln>
        </p:spPr>
        <p:txBody>
          <a:bodyPr spcFirstLastPara="1" wrap="square" lIns="68569" tIns="34275" rIns="68569" bIns="34275" anchor="t" anchorCtr="0">
            <a:noAutofit/>
          </a:bodyPr>
          <a:lstStyle/>
          <a:p>
            <a:pPr defTabSz="685800"/>
            <a:endParaRPr sz="1800">
              <a:solidFill>
                <a:srgbClr val="606060"/>
              </a:solidFill>
              <a:latin typeface="Open Sans"/>
              <a:ea typeface="Open Sans"/>
              <a:cs typeface="Open Sans"/>
              <a:sym typeface="Open Sans"/>
            </a:endParaRPr>
          </a:p>
        </p:txBody>
      </p:sp>
      <p:sp>
        <p:nvSpPr>
          <p:cNvPr id="46" name="Google Shape;46;p3"/>
          <p:cNvSpPr txBox="1"/>
          <p:nvPr/>
        </p:nvSpPr>
        <p:spPr>
          <a:xfrm>
            <a:off x="265126" y="212112"/>
            <a:ext cx="1210646" cy="415468"/>
          </a:xfrm>
          <a:prstGeom prst="rect">
            <a:avLst/>
          </a:prstGeom>
          <a:noFill/>
          <a:ln>
            <a:noFill/>
          </a:ln>
        </p:spPr>
        <p:txBody>
          <a:bodyPr spcFirstLastPara="1" wrap="square" lIns="68569" tIns="34275" rIns="68569" bIns="34275" anchor="t" anchorCtr="0">
            <a:spAutoFit/>
          </a:bodyPr>
          <a:lstStyle/>
          <a:p>
            <a:pPr defTabSz="685800"/>
            <a:r>
              <a:rPr lang="en-US" sz="2250" b="1" dirty="0">
                <a:latin typeface="Calibri"/>
                <a:ea typeface="Calibri"/>
                <a:cs typeface="Calibri"/>
                <a:sym typeface="Calibri"/>
              </a:rPr>
              <a:t>Teams</a:t>
            </a:r>
            <a:endParaRPr sz="1050" dirty="0"/>
          </a:p>
        </p:txBody>
      </p:sp>
      <p:cxnSp>
        <p:nvCxnSpPr>
          <p:cNvPr id="47" name="Google Shape;47;p3"/>
          <p:cNvCxnSpPr/>
          <p:nvPr/>
        </p:nvCxnSpPr>
        <p:spPr>
          <a:xfrm>
            <a:off x="315661" y="632006"/>
            <a:ext cx="3389150" cy="0"/>
          </a:xfrm>
          <a:prstGeom prst="straightConnector1">
            <a:avLst/>
          </a:prstGeom>
          <a:noFill/>
          <a:ln w="9525" cap="flat" cmpd="sng">
            <a:solidFill>
              <a:srgbClr val="ED4746"/>
            </a:solidFill>
            <a:prstDash val="solid"/>
            <a:round/>
            <a:headEnd type="none" w="sm" len="sm"/>
            <a:tailEnd type="none" w="sm" len="sm"/>
          </a:ln>
        </p:spPr>
      </p:cxnSp>
      <p:graphicFrame>
        <p:nvGraphicFramePr>
          <p:cNvPr id="49" name="Google Shape;49;p3"/>
          <p:cNvGraphicFramePr/>
          <p:nvPr>
            <p:extLst>
              <p:ext uri="{D42A27DB-BD31-4B8C-83A1-F6EECF244321}">
                <p14:modId xmlns:p14="http://schemas.microsoft.com/office/powerpoint/2010/main" val="1782164874"/>
              </p:ext>
            </p:extLst>
          </p:nvPr>
        </p:nvGraphicFramePr>
        <p:xfrm>
          <a:off x="3710594" y="2649476"/>
          <a:ext cx="1404000" cy="1003778"/>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50770">
                <a:tc>
                  <a:txBody>
                    <a:bodyPr/>
                    <a:lstStyle/>
                    <a:p>
                      <a:pPr marL="0" marR="0" lvl="0" indent="0" algn="ctr" rtl="0">
                        <a:spcBef>
                          <a:spcPts val="0"/>
                        </a:spcBef>
                        <a:spcAft>
                          <a:spcPts val="0"/>
                        </a:spcAft>
                        <a:buNone/>
                      </a:pPr>
                      <a:r>
                        <a:rPr lang="en-US" sz="1200" u="none" strike="noStrike" cap="none" dirty="0">
                          <a:solidFill>
                            <a:schemeClr val="bg1"/>
                          </a:solidFill>
                          <a:latin typeface="Calibri"/>
                          <a:ea typeface="Calibri"/>
                          <a:cs typeface="Calibri"/>
                          <a:sym typeface="Calibri"/>
                        </a:rPr>
                        <a:t>Team </a:t>
                      </a:r>
                      <a:r>
                        <a:rPr lang="en-US" sz="1200" u="none" strike="noStrike" cap="none" dirty="0" smtClean="0">
                          <a:solidFill>
                            <a:schemeClr val="bg1"/>
                          </a:solidFill>
                          <a:latin typeface="Calibri"/>
                          <a:ea typeface="Calibri"/>
                          <a:cs typeface="Calibri"/>
                          <a:sym typeface="Calibri"/>
                        </a:rPr>
                        <a:t>5 – 0cm</a:t>
                      </a:r>
                      <a:endParaRPr sz="1200" dirty="0">
                        <a:solidFill>
                          <a:schemeClr val="bg1"/>
                        </a:solidFill>
                      </a:endParaRPr>
                    </a:p>
                  </a:txBody>
                  <a:tcPr marL="68588" marR="68588" marT="34294" marB="34294">
                    <a:solidFill>
                      <a:srgbClr val="0070C0"/>
                    </a:solidFill>
                  </a:tcPr>
                </a:tc>
                <a:extLst>
                  <a:ext uri="{0D108BD9-81ED-4DB2-BD59-A6C34878D82A}">
                    <a16:rowId xmlns:a16="http://schemas.microsoft.com/office/drawing/2014/main" val="10000"/>
                  </a:ext>
                </a:extLst>
              </a:tr>
              <a:tr h="250770">
                <a:tc>
                  <a:txBody>
                    <a:bodyPr/>
                    <a:lstStyle/>
                    <a:p>
                      <a:pPr rtl="0" fontAlgn="b"/>
                      <a:r>
                        <a:rPr lang="en-ZA" sz="800">
                          <a:effectLst/>
                        </a:rPr>
                        <a:t>Alistair Gould </a:t>
                      </a:r>
                    </a:p>
                  </a:txBody>
                  <a:tcPr marL="14288" marR="14288" marT="9525" marB="9525" anchor="b">
                    <a:solidFill>
                      <a:srgbClr val="D8D8D8"/>
                    </a:solidFill>
                  </a:tcPr>
                </a:tc>
                <a:extLst>
                  <a:ext uri="{0D108BD9-81ED-4DB2-BD59-A6C34878D82A}">
                    <a16:rowId xmlns:a16="http://schemas.microsoft.com/office/drawing/2014/main" val="10001"/>
                  </a:ext>
                </a:extLst>
              </a:tr>
              <a:tr h="250770">
                <a:tc>
                  <a:txBody>
                    <a:bodyPr/>
                    <a:lstStyle/>
                    <a:p>
                      <a:pPr rtl="0" fontAlgn="b"/>
                      <a:r>
                        <a:rPr lang="en-ZA" sz="800">
                          <a:effectLst/>
                        </a:rPr>
                        <a:t>Brian Mwangi </a:t>
                      </a:r>
                    </a:p>
                  </a:txBody>
                  <a:tcPr marL="14288" marR="14288" marT="9525" marB="9525" anchor="b">
                    <a:solidFill>
                      <a:srgbClr val="D8D8D8"/>
                    </a:solidFill>
                  </a:tcPr>
                </a:tc>
                <a:extLst>
                  <a:ext uri="{0D108BD9-81ED-4DB2-BD59-A6C34878D82A}">
                    <a16:rowId xmlns:a16="http://schemas.microsoft.com/office/drawing/2014/main" val="10002"/>
                  </a:ext>
                </a:extLst>
              </a:tr>
              <a:tr h="250770">
                <a:tc>
                  <a:txBody>
                    <a:bodyPr/>
                    <a:lstStyle/>
                    <a:p>
                      <a:pPr rtl="0" fontAlgn="b"/>
                      <a:r>
                        <a:rPr lang="en-ZA" sz="800" dirty="0">
                          <a:effectLst/>
                        </a:rPr>
                        <a:t>Clementine </a:t>
                      </a:r>
                      <a:r>
                        <a:rPr lang="en-ZA" sz="800" dirty="0" err="1">
                          <a:effectLst/>
                        </a:rPr>
                        <a:t>Vandeleur</a:t>
                      </a:r>
                      <a:endParaRPr lang="en-ZA" sz="800" dirty="0">
                        <a:effectLst/>
                      </a:endParaRPr>
                    </a:p>
                  </a:txBody>
                  <a:tcPr marL="14288" marR="14288" marT="9525" marB="9525" anchor="b">
                    <a:solidFill>
                      <a:srgbClr val="D8D8D8"/>
                    </a:solidFill>
                  </a:tcPr>
                </a:tc>
                <a:extLst>
                  <a:ext uri="{0D108BD9-81ED-4DB2-BD59-A6C34878D82A}">
                    <a16:rowId xmlns:a16="http://schemas.microsoft.com/office/drawing/2014/main" val="10003"/>
                  </a:ext>
                </a:extLst>
              </a:tr>
            </a:tbl>
          </a:graphicData>
        </a:graphic>
      </p:graphicFrame>
      <p:graphicFrame>
        <p:nvGraphicFramePr>
          <p:cNvPr id="57" name="Google Shape;57;p3"/>
          <p:cNvGraphicFramePr/>
          <p:nvPr>
            <p:extLst>
              <p:ext uri="{D42A27DB-BD31-4B8C-83A1-F6EECF244321}">
                <p14:modId xmlns:p14="http://schemas.microsoft.com/office/powerpoint/2010/main" val="4124789234"/>
              </p:ext>
            </p:extLst>
          </p:nvPr>
        </p:nvGraphicFramePr>
        <p:xfrm>
          <a:off x="5239553" y="2649020"/>
          <a:ext cx="1404000" cy="1003778"/>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50770">
                <a:tc>
                  <a:txBody>
                    <a:bodyPr/>
                    <a:lstStyle/>
                    <a:p>
                      <a:pPr marL="0" marR="0" lvl="0" indent="0" algn="ctr" rtl="0">
                        <a:spcBef>
                          <a:spcPts val="0"/>
                        </a:spcBef>
                        <a:spcAft>
                          <a:spcPts val="0"/>
                        </a:spcAft>
                        <a:buNone/>
                      </a:pPr>
                      <a:r>
                        <a:rPr lang="en-US" sz="1200" u="none" strike="noStrike" cap="none" dirty="0" smtClean="0">
                          <a:solidFill>
                            <a:schemeClr val="bg1"/>
                          </a:solidFill>
                          <a:latin typeface="Calibri"/>
                          <a:ea typeface="Calibri"/>
                          <a:cs typeface="Calibri"/>
                          <a:sym typeface="Calibri"/>
                        </a:rPr>
                        <a:t>Team 6 - 43</a:t>
                      </a:r>
                      <a:endParaRPr sz="1200"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r h="250770">
                <a:tc>
                  <a:txBody>
                    <a:bodyPr/>
                    <a:lstStyle/>
                    <a:p>
                      <a:pPr rtl="0" fontAlgn="b"/>
                      <a:r>
                        <a:rPr lang="en-ZA" sz="800" dirty="0">
                          <a:effectLst/>
                        </a:rPr>
                        <a:t>James </a:t>
                      </a:r>
                      <a:r>
                        <a:rPr lang="en-ZA" sz="800" dirty="0" err="1">
                          <a:effectLst/>
                        </a:rPr>
                        <a:t>Macharia</a:t>
                      </a:r>
                      <a:r>
                        <a:rPr lang="en-ZA" sz="800" dirty="0">
                          <a:effectLst/>
                        </a:rPr>
                        <a:t> </a:t>
                      </a:r>
                    </a:p>
                  </a:txBody>
                  <a:tcPr marL="14288" marR="14288" marT="9525" marB="9525" anchor="b">
                    <a:solidFill>
                      <a:srgbClr val="D8D8D8"/>
                    </a:solidFill>
                  </a:tcPr>
                </a:tc>
                <a:extLst>
                  <a:ext uri="{0D108BD9-81ED-4DB2-BD59-A6C34878D82A}">
                    <a16:rowId xmlns:a16="http://schemas.microsoft.com/office/drawing/2014/main" val="10001"/>
                  </a:ext>
                </a:extLst>
              </a:tr>
              <a:tr h="250770">
                <a:tc>
                  <a:txBody>
                    <a:bodyPr/>
                    <a:lstStyle/>
                    <a:p>
                      <a:pPr rtl="0" fontAlgn="b"/>
                      <a:r>
                        <a:rPr lang="en-ZA" sz="800" dirty="0">
                          <a:effectLst/>
                        </a:rPr>
                        <a:t>Peter </a:t>
                      </a:r>
                      <a:r>
                        <a:rPr lang="en-ZA" sz="800" dirty="0" err="1">
                          <a:effectLst/>
                        </a:rPr>
                        <a:t>Kihara</a:t>
                      </a:r>
                      <a:r>
                        <a:rPr lang="en-ZA" sz="800" dirty="0">
                          <a:effectLst/>
                        </a:rPr>
                        <a:t> </a:t>
                      </a:r>
                    </a:p>
                  </a:txBody>
                  <a:tcPr marL="14288" marR="14288" marT="9525" marB="9525" anchor="b">
                    <a:solidFill>
                      <a:srgbClr val="D8D8D8"/>
                    </a:solidFill>
                  </a:tcPr>
                </a:tc>
                <a:extLst>
                  <a:ext uri="{0D108BD9-81ED-4DB2-BD59-A6C34878D82A}">
                    <a16:rowId xmlns:a16="http://schemas.microsoft.com/office/drawing/2014/main" val="4145445155"/>
                  </a:ext>
                </a:extLst>
              </a:tr>
              <a:tr h="25077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ZA" sz="800" dirty="0" smtClean="0">
                          <a:effectLst/>
                        </a:rPr>
                        <a:t>Joyce </a:t>
                      </a:r>
                      <a:r>
                        <a:rPr lang="en-ZA" sz="800" dirty="0" err="1" smtClean="0">
                          <a:effectLst/>
                        </a:rPr>
                        <a:t>Mbaya-Ikiao</a:t>
                      </a:r>
                      <a:endParaRPr lang="en-ZA" sz="800" dirty="0" smtClean="0">
                        <a:effectLst/>
                      </a:endParaRPr>
                    </a:p>
                  </a:txBody>
                  <a:tcPr marL="14288" marR="14288" marT="9525" marB="9525" anchor="b">
                    <a:solidFill>
                      <a:srgbClr val="D8D8D8"/>
                    </a:solidFill>
                  </a:tcPr>
                </a:tc>
                <a:extLst>
                  <a:ext uri="{0D108BD9-81ED-4DB2-BD59-A6C34878D82A}">
                    <a16:rowId xmlns:a16="http://schemas.microsoft.com/office/drawing/2014/main" val="494189014"/>
                  </a:ext>
                </a:extLst>
              </a:tr>
            </a:tbl>
          </a:graphicData>
        </a:graphic>
      </p:graphicFrame>
      <p:graphicFrame>
        <p:nvGraphicFramePr>
          <p:cNvPr id="48" name="Google Shape;48;p3"/>
          <p:cNvGraphicFramePr/>
          <p:nvPr>
            <p:extLst>
              <p:ext uri="{D42A27DB-BD31-4B8C-83A1-F6EECF244321}">
                <p14:modId xmlns:p14="http://schemas.microsoft.com/office/powerpoint/2010/main" val="835349237"/>
              </p:ext>
            </p:extLst>
          </p:nvPr>
        </p:nvGraphicFramePr>
        <p:xfrm>
          <a:off x="2168608" y="1260388"/>
          <a:ext cx="1404000" cy="1268494"/>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33642">
                <a:tc>
                  <a:txBody>
                    <a:bodyPr/>
                    <a:lstStyle/>
                    <a:p>
                      <a:pPr marL="0" marR="0" lvl="0" indent="0" algn="ctr" rtl="0">
                        <a:spcBef>
                          <a:spcPts val="0"/>
                        </a:spcBef>
                        <a:spcAft>
                          <a:spcPts val="0"/>
                        </a:spcAft>
                        <a:buNone/>
                      </a:pPr>
                      <a:r>
                        <a:rPr lang="en-US" sz="1200" b="1" u="none" strike="noStrike" cap="none" dirty="0">
                          <a:solidFill>
                            <a:schemeClr val="bg1"/>
                          </a:solidFill>
                          <a:latin typeface="Calibri"/>
                          <a:ea typeface="Calibri"/>
                          <a:cs typeface="Calibri"/>
                          <a:sym typeface="Calibri"/>
                        </a:rPr>
                        <a:t>Team </a:t>
                      </a:r>
                      <a:r>
                        <a:rPr lang="en-US" sz="1200" b="1" u="none" strike="noStrike" cap="none" dirty="0" smtClean="0">
                          <a:solidFill>
                            <a:schemeClr val="bg1"/>
                          </a:solidFill>
                          <a:latin typeface="Calibri"/>
                          <a:ea typeface="Calibri"/>
                          <a:cs typeface="Calibri"/>
                          <a:sym typeface="Calibri"/>
                        </a:rPr>
                        <a:t>1 – 86CM</a:t>
                      </a:r>
                      <a:endParaRPr sz="1200" b="1" dirty="0">
                        <a:solidFill>
                          <a:schemeClr val="bg1"/>
                        </a:solidFill>
                      </a:endParaRPr>
                    </a:p>
                  </a:txBody>
                  <a:tcPr marL="68588" marR="68588" marT="34294" marB="34294">
                    <a:solidFill>
                      <a:srgbClr val="0070C0"/>
                    </a:solidFill>
                  </a:tcPr>
                </a:tc>
                <a:extLst>
                  <a:ext uri="{0D108BD9-81ED-4DB2-BD59-A6C34878D82A}">
                    <a16:rowId xmlns:a16="http://schemas.microsoft.com/office/drawing/2014/main" val="10000"/>
                  </a:ext>
                </a:extLst>
              </a:tr>
              <a:tr h="233642">
                <a:tc>
                  <a:txBody>
                    <a:bodyPr/>
                    <a:lstStyle/>
                    <a:p>
                      <a:pPr rtl="0" fontAlgn="b"/>
                      <a:r>
                        <a:rPr lang="en-ZA" sz="800" dirty="0">
                          <a:effectLst/>
                        </a:rPr>
                        <a:t>Ashish Patel</a:t>
                      </a:r>
                    </a:p>
                  </a:txBody>
                  <a:tcPr marL="14288" marR="14288" marT="9525" marB="9525" anchor="b">
                    <a:solidFill>
                      <a:srgbClr val="D8D8D8"/>
                    </a:solidFill>
                  </a:tcPr>
                </a:tc>
                <a:extLst>
                  <a:ext uri="{0D108BD9-81ED-4DB2-BD59-A6C34878D82A}">
                    <a16:rowId xmlns:a16="http://schemas.microsoft.com/office/drawing/2014/main" val="10001"/>
                  </a:ext>
                </a:extLst>
              </a:tr>
              <a:tr h="233642">
                <a:tc>
                  <a:txBody>
                    <a:bodyPr/>
                    <a:lstStyle/>
                    <a:p>
                      <a:pPr rtl="0" fontAlgn="b"/>
                      <a:r>
                        <a:rPr lang="en-ZA" sz="800" dirty="0">
                          <a:effectLst/>
                        </a:rPr>
                        <a:t>Daniel Nordberg</a:t>
                      </a:r>
                    </a:p>
                  </a:txBody>
                  <a:tcPr marL="14288" marR="14288" marT="9525" marB="9525" anchor="b">
                    <a:solidFill>
                      <a:srgbClr val="D8D8D8"/>
                    </a:solidFill>
                  </a:tcPr>
                </a:tc>
                <a:extLst>
                  <a:ext uri="{0D108BD9-81ED-4DB2-BD59-A6C34878D82A}">
                    <a16:rowId xmlns:a16="http://schemas.microsoft.com/office/drawing/2014/main" val="10002"/>
                  </a:ext>
                </a:extLst>
              </a:tr>
              <a:tr h="274871">
                <a:tc>
                  <a:txBody>
                    <a:bodyPr/>
                    <a:lstStyle/>
                    <a:p>
                      <a:pPr rtl="0" fontAlgn="b"/>
                      <a:r>
                        <a:rPr lang="en-ZA" sz="800" dirty="0">
                          <a:effectLst/>
                        </a:rPr>
                        <a:t>David </a:t>
                      </a:r>
                      <a:r>
                        <a:rPr lang="en-ZA" sz="800" dirty="0" err="1">
                          <a:effectLst/>
                        </a:rPr>
                        <a:t>Lemayian</a:t>
                      </a:r>
                      <a:r>
                        <a:rPr lang="en-ZA" sz="800" dirty="0">
                          <a:effectLst/>
                        </a:rPr>
                        <a:t> </a:t>
                      </a:r>
                    </a:p>
                  </a:txBody>
                  <a:tcPr marL="14288" marR="14288" marT="9525" marB="9525" anchor="b">
                    <a:solidFill>
                      <a:srgbClr val="D8D8D8"/>
                    </a:solidFill>
                  </a:tcPr>
                </a:tc>
                <a:extLst>
                  <a:ext uri="{0D108BD9-81ED-4DB2-BD59-A6C34878D82A}">
                    <a16:rowId xmlns:a16="http://schemas.microsoft.com/office/drawing/2014/main" val="10003"/>
                  </a:ext>
                </a:extLst>
              </a:tr>
              <a:tr h="274871">
                <a:tc>
                  <a:txBody>
                    <a:bodyPr/>
                    <a:lstStyle/>
                    <a:p>
                      <a:pPr rtl="0" fontAlgn="b"/>
                      <a:r>
                        <a:rPr lang="en-ZA" sz="800" dirty="0" err="1">
                          <a:effectLst/>
                        </a:rPr>
                        <a:t>Sonali</a:t>
                      </a:r>
                      <a:r>
                        <a:rPr lang="en-ZA" sz="800" dirty="0">
                          <a:effectLst/>
                        </a:rPr>
                        <a:t> </a:t>
                      </a:r>
                      <a:r>
                        <a:rPr lang="en-ZA" sz="800" dirty="0" err="1">
                          <a:effectLst/>
                        </a:rPr>
                        <a:t>Sanghrajka</a:t>
                      </a:r>
                      <a:r>
                        <a:rPr lang="en-ZA" sz="800" dirty="0">
                          <a:effectLst/>
                        </a:rPr>
                        <a:t> </a:t>
                      </a:r>
                    </a:p>
                  </a:txBody>
                  <a:tcPr marL="14288" marR="14288" marT="9525" marB="9525" anchor="b">
                    <a:solidFill>
                      <a:srgbClr val="D8D8D8"/>
                    </a:solidFill>
                  </a:tcPr>
                </a:tc>
                <a:extLst>
                  <a:ext uri="{0D108BD9-81ED-4DB2-BD59-A6C34878D82A}">
                    <a16:rowId xmlns:a16="http://schemas.microsoft.com/office/drawing/2014/main" val="583407120"/>
                  </a:ext>
                </a:extLst>
              </a:tr>
            </a:tbl>
          </a:graphicData>
        </a:graphic>
      </p:graphicFrame>
      <p:graphicFrame>
        <p:nvGraphicFramePr>
          <p:cNvPr id="52" name="Google Shape;52;p3"/>
          <p:cNvGraphicFramePr/>
          <p:nvPr>
            <p:extLst>
              <p:ext uri="{D42A27DB-BD31-4B8C-83A1-F6EECF244321}">
                <p14:modId xmlns:p14="http://schemas.microsoft.com/office/powerpoint/2010/main" val="2021168532"/>
              </p:ext>
            </p:extLst>
          </p:nvPr>
        </p:nvGraphicFramePr>
        <p:xfrm>
          <a:off x="3710531" y="1263815"/>
          <a:ext cx="1404000" cy="1249260"/>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49448">
                <a:tc>
                  <a:txBody>
                    <a:bodyPr/>
                    <a:lstStyle/>
                    <a:p>
                      <a:pPr marL="0" marR="0" lvl="0" indent="0" algn="ctr" rtl="0">
                        <a:spcBef>
                          <a:spcPts val="0"/>
                        </a:spcBef>
                        <a:spcAft>
                          <a:spcPts val="0"/>
                        </a:spcAft>
                        <a:buNone/>
                      </a:pPr>
                      <a:r>
                        <a:rPr lang="en-US" sz="1200" u="none" strike="noStrike" cap="none" dirty="0">
                          <a:solidFill>
                            <a:schemeClr val="bg1"/>
                          </a:solidFill>
                          <a:latin typeface="Calibri"/>
                          <a:ea typeface="Calibri"/>
                          <a:cs typeface="Calibri"/>
                          <a:sym typeface="Calibri"/>
                        </a:rPr>
                        <a:t>Team </a:t>
                      </a:r>
                      <a:r>
                        <a:rPr lang="en-US" sz="1200" u="none" strike="noStrike" cap="none" dirty="0" smtClean="0">
                          <a:solidFill>
                            <a:schemeClr val="bg1"/>
                          </a:solidFill>
                          <a:latin typeface="Calibri"/>
                          <a:ea typeface="Calibri"/>
                          <a:cs typeface="Calibri"/>
                          <a:sym typeface="Calibri"/>
                        </a:rPr>
                        <a:t>2 – 83CM</a:t>
                      </a:r>
                      <a:endParaRPr sz="1200"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r h="249448">
                <a:tc>
                  <a:txBody>
                    <a:bodyPr/>
                    <a:lstStyle/>
                    <a:p>
                      <a:pPr rtl="0" fontAlgn="b"/>
                      <a:r>
                        <a:rPr lang="en-ZA" sz="800" dirty="0">
                          <a:effectLst/>
                        </a:rPr>
                        <a:t>Ore </a:t>
                      </a:r>
                      <a:r>
                        <a:rPr lang="en-ZA" sz="800" dirty="0" err="1">
                          <a:effectLst/>
                        </a:rPr>
                        <a:t>Alemede</a:t>
                      </a:r>
                      <a:endParaRPr lang="en-ZA" sz="800" dirty="0">
                        <a:effectLst/>
                      </a:endParaRPr>
                    </a:p>
                  </a:txBody>
                  <a:tcPr marL="14288" marR="14288" marT="9525" marB="9525" anchor="b">
                    <a:solidFill>
                      <a:srgbClr val="D8D8D8"/>
                    </a:solidFill>
                  </a:tcPr>
                </a:tc>
                <a:extLst>
                  <a:ext uri="{0D108BD9-81ED-4DB2-BD59-A6C34878D82A}">
                    <a16:rowId xmlns:a16="http://schemas.microsoft.com/office/drawing/2014/main" val="10001"/>
                  </a:ext>
                </a:extLst>
              </a:tr>
              <a:tr h="249448">
                <a:tc>
                  <a:txBody>
                    <a:bodyPr/>
                    <a:lstStyle/>
                    <a:p>
                      <a:pPr rtl="0" fontAlgn="b"/>
                      <a:r>
                        <a:rPr lang="en-ZA" sz="800" dirty="0">
                          <a:effectLst/>
                        </a:rPr>
                        <a:t>Peng Chen</a:t>
                      </a:r>
                    </a:p>
                  </a:txBody>
                  <a:tcPr marL="14288" marR="14288" marT="9525" marB="9525" anchor="b">
                    <a:solidFill>
                      <a:srgbClr val="D8D8D8"/>
                    </a:solidFill>
                  </a:tcPr>
                </a:tc>
                <a:extLst>
                  <a:ext uri="{0D108BD9-81ED-4DB2-BD59-A6C34878D82A}">
                    <a16:rowId xmlns:a16="http://schemas.microsoft.com/office/drawing/2014/main" val="10002"/>
                  </a:ext>
                </a:extLst>
              </a:tr>
              <a:tr h="249448">
                <a:tc>
                  <a:txBody>
                    <a:bodyPr/>
                    <a:lstStyle/>
                    <a:p>
                      <a:pPr rtl="0" fontAlgn="b"/>
                      <a:r>
                        <a:rPr lang="en-ZA" sz="800" dirty="0">
                          <a:effectLst/>
                        </a:rPr>
                        <a:t>Simon </a:t>
                      </a:r>
                      <a:r>
                        <a:rPr lang="en-ZA" sz="800" dirty="0" err="1">
                          <a:effectLst/>
                        </a:rPr>
                        <a:t>Sondern</a:t>
                      </a:r>
                      <a:r>
                        <a:rPr lang="en-ZA" sz="800" dirty="0">
                          <a:effectLst/>
                        </a:rPr>
                        <a:t> </a:t>
                      </a:r>
                    </a:p>
                  </a:txBody>
                  <a:tcPr marL="14288" marR="14288" marT="9525" marB="9525" anchor="b">
                    <a:solidFill>
                      <a:srgbClr val="D8D8D8"/>
                    </a:solidFill>
                  </a:tcPr>
                </a:tc>
                <a:extLst>
                  <a:ext uri="{0D108BD9-81ED-4DB2-BD59-A6C34878D82A}">
                    <a16:rowId xmlns:a16="http://schemas.microsoft.com/office/drawing/2014/main" val="10003"/>
                  </a:ext>
                </a:extLst>
              </a:tr>
              <a:tr h="249448">
                <a:tc>
                  <a:txBody>
                    <a:bodyPr/>
                    <a:lstStyle/>
                    <a:p>
                      <a:pPr rtl="0" fontAlgn="b"/>
                      <a:r>
                        <a:rPr lang="en-ZA" sz="800" dirty="0">
                          <a:effectLst/>
                        </a:rPr>
                        <a:t>Tracy </a:t>
                      </a:r>
                      <a:r>
                        <a:rPr lang="en-ZA" sz="800" dirty="0" err="1">
                          <a:effectLst/>
                        </a:rPr>
                        <a:t>Matia</a:t>
                      </a:r>
                      <a:endParaRPr lang="en-ZA" sz="800" dirty="0">
                        <a:effectLst/>
                      </a:endParaRPr>
                    </a:p>
                  </a:txBody>
                  <a:tcPr marL="14288" marR="14288" marT="9525" marB="9525" anchor="b">
                    <a:solidFill>
                      <a:srgbClr val="D8D8D8"/>
                    </a:solidFill>
                  </a:tcPr>
                </a:tc>
                <a:extLst>
                  <a:ext uri="{0D108BD9-81ED-4DB2-BD59-A6C34878D82A}">
                    <a16:rowId xmlns:a16="http://schemas.microsoft.com/office/drawing/2014/main" val="741474541"/>
                  </a:ext>
                </a:extLst>
              </a:tr>
            </a:tbl>
          </a:graphicData>
        </a:graphic>
      </p:graphicFrame>
      <p:graphicFrame>
        <p:nvGraphicFramePr>
          <p:cNvPr id="56" name="Google Shape;56;p3"/>
          <p:cNvGraphicFramePr/>
          <p:nvPr>
            <p:extLst>
              <p:ext uri="{D42A27DB-BD31-4B8C-83A1-F6EECF244321}">
                <p14:modId xmlns:p14="http://schemas.microsoft.com/office/powerpoint/2010/main" val="3563901393"/>
              </p:ext>
            </p:extLst>
          </p:nvPr>
        </p:nvGraphicFramePr>
        <p:xfrm>
          <a:off x="5239553" y="1260388"/>
          <a:ext cx="1404000" cy="1215244"/>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40944">
                <a:tc>
                  <a:txBody>
                    <a:bodyPr/>
                    <a:lstStyle/>
                    <a:p>
                      <a:pPr marL="0" marR="0" lvl="0" indent="0" algn="ctr" rtl="0">
                        <a:spcBef>
                          <a:spcPts val="0"/>
                        </a:spcBef>
                        <a:spcAft>
                          <a:spcPts val="0"/>
                        </a:spcAft>
                        <a:buNone/>
                      </a:pPr>
                      <a:r>
                        <a:rPr lang="en-US" sz="1200" u="none" strike="noStrike" cap="none" dirty="0" smtClean="0">
                          <a:solidFill>
                            <a:schemeClr val="bg1"/>
                          </a:solidFill>
                          <a:latin typeface="Calibri"/>
                          <a:ea typeface="Calibri"/>
                          <a:cs typeface="Calibri"/>
                          <a:sym typeface="Calibri"/>
                        </a:rPr>
                        <a:t>Team 3 – 25CM</a:t>
                      </a:r>
                      <a:endParaRPr sz="1200"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r h="240944">
                <a:tc>
                  <a:txBody>
                    <a:bodyPr/>
                    <a:lstStyle/>
                    <a:p>
                      <a:pPr rtl="0" fontAlgn="b"/>
                      <a:r>
                        <a:rPr lang="en-ZA" sz="800">
                          <a:effectLst/>
                        </a:rPr>
                        <a:t>David Njonjo </a:t>
                      </a:r>
                    </a:p>
                  </a:txBody>
                  <a:tcPr marL="14288" marR="14288" marT="9525" marB="9525" anchor="b">
                    <a:solidFill>
                      <a:srgbClr val="D8D8D8"/>
                    </a:solidFill>
                  </a:tcPr>
                </a:tc>
                <a:extLst>
                  <a:ext uri="{0D108BD9-81ED-4DB2-BD59-A6C34878D82A}">
                    <a16:rowId xmlns:a16="http://schemas.microsoft.com/office/drawing/2014/main" val="10001"/>
                  </a:ext>
                </a:extLst>
              </a:tr>
              <a:tr h="240944">
                <a:tc>
                  <a:txBody>
                    <a:bodyPr/>
                    <a:lstStyle/>
                    <a:p>
                      <a:pPr rtl="0" fontAlgn="b"/>
                      <a:r>
                        <a:rPr lang="en-ZA" sz="800">
                          <a:effectLst/>
                        </a:rPr>
                        <a:t>Jamie Pujara </a:t>
                      </a:r>
                    </a:p>
                  </a:txBody>
                  <a:tcPr marL="14288" marR="14288" marT="9525" marB="9525" anchor="b">
                    <a:solidFill>
                      <a:srgbClr val="D8D8D8"/>
                    </a:solidFill>
                  </a:tcPr>
                </a:tc>
                <a:extLst>
                  <a:ext uri="{0D108BD9-81ED-4DB2-BD59-A6C34878D82A}">
                    <a16:rowId xmlns:a16="http://schemas.microsoft.com/office/drawing/2014/main" val="10002"/>
                  </a:ext>
                </a:extLst>
              </a:tr>
              <a:tr h="240944">
                <a:tc>
                  <a:txBody>
                    <a:bodyPr/>
                    <a:lstStyle/>
                    <a:p>
                      <a:pPr rtl="0" fontAlgn="b"/>
                      <a:r>
                        <a:rPr lang="en-ZA" sz="800">
                          <a:effectLst/>
                        </a:rPr>
                        <a:t>Mikul Shah </a:t>
                      </a:r>
                    </a:p>
                  </a:txBody>
                  <a:tcPr marL="14288" marR="14288" marT="9525" marB="9525" anchor="b">
                    <a:solidFill>
                      <a:srgbClr val="D8D8D8"/>
                    </a:solidFill>
                  </a:tcPr>
                </a:tc>
                <a:extLst>
                  <a:ext uri="{0D108BD9-81ED-4DB2-BD59-A6C34878D82A}">
                    <a16:rowId xmlns:a16="http://schemas.microsoft.com/office/drawing/2014/main" val="10003"/>
                  </a:ext>
                </a:extLst>
              </a:tr>
              <a:tr h="240944">
                <a:tc>
                  <a:txBody>
                    <a:bodyPr/>
                    <a:lstStyle/>
                    <a:p>
                      <a:pPr rtl="0" fontAlgn="b"/>
                      <a:endParaRPr lang="en-ZA" sz="800" dirty="0">
                        <a:effectLst/>
                      </a:endParaRPr>
                    </a:p>
                  </a:txBody>
                  <a:tcPr marL="14288" marR="14288" marT="9525" marB="9525" anchor="b">
                    <a:solidFill>
                      <a:srgbClr val="D8D8D8"/>
                    </a:solidFill>
                  </a:tcPr>
                </a:tc>
                <a:extLst>
                  <a:ext uri="{0D108BD9-81ED-4DB2-BD59-A6C34878D82A}">
                    <a16:rowId xmlns:a16="http://schemas.microsoft.com/office/drawing/2014/main" val="480258386"/>
                  </a:ext>
                </a:extLst>
              </a:tr>
            </a:tbl>
          </a:graphicData>
        </a:graphic>
      </p:graphicFrame>
      <p:graphicFrame>
        <p:nvGraphicFramePr>
          <p:cNvPr id="66" name="Google Shape;66;p3"/>
          <p:cNvGraphicFramePr/>
          <p:nvPr>
            <p:extLst>
              <p:ext uri="{D42A27DB-BD31-4B8C-83A1-F6EECF244321}">
                <p14:modId xmlns:p14="http://schemas.microsoft.com/office/powerpoint/2010/main" val="668983969"/>
              </p:ext>
            </p:extLst>
          </p:nvPr>
        </p:nvGraphicFramePr>
        <p:xfrm>
          <a:off x="2168608" y="2656851"/>
          <a:ext cx="1404000" cy="1215244"/>
        </p:xfrm>
        <a:graphic>
          <a:graphicData uri="http://schemas.openxmlformats.org/drawingml/2006/table">
            <a:tbl>
              <a:tblPr firstRow="1" bandRow="1">
                <a:noFill/>
              </a:tblPr>
              <a:tblGrid>
                <a:gridCol w="1404000">
                  <a:extLst>
                    <a:ext uri="{9D8B030D-6E8A-4147-A177-3AD203B41FA5}">
                      <a16:colId xmlns:a16="http://schemas.microsoft.com/office/drawing/2014/main" val="20000"/>
                    </a:ext>
                  </a:extLst>
                </a:gridCol>
              </a:tblGrid>
              <a:tr h="240944">
                <a:tc>
                  <a:txBody>
                    <a:bodyPr/>
                    <a:lstStyle/>
                    <a:p>
                      <a:pPr marL="0" marR="0" lvl="0" indent="0" algn="ctr" rtl="0">
                        <a:spcBef>
                          <a:spcPts val="0"/>
                        </a:spcBef>
                        <a:spcAft>
                          <a:spcPts val="0"/>
                        </a:spcAft>
                        <a:buNone/>
                      </a:pPr>
                      <a:r>
                        <a:rPr lang="en-US" sz="1200" u="none" strike="noStrike" cap="none" dirty="0">
                          <a:solidFill>
                            <a:schemeClr val="bg1"/>
                          </a:solidFill>
                          <a:latin typeface="Calibri"/>
                          <a:ea typeface="Calibri"/>
                          <a:cs typeface="Calibri"/>
                          <a:sym typeface="Calibri"/>
                        </a:rPr>
                        <a:t>Team </a:t>
                      </a:r>
                      <a:r>
                        <a:rPr lang="en-US" sz="1200" u="none" strike="noStrike" cap="none" dirty="0" smtClean="0">
                          <a:solidFill>
                            <a:schemeClr val="bg1"/>
                          </a:solidFill>
                          <a:latin typeface="Calibri"/>
                          <a:ea typeface="Calibri"/>
                          <a:cs typeface="Calibri"/>
                          <a:sym typeface="Calibri"/>
                        </a:rPr>
                        <a:t>4 – 42cm</a:t>
                      </a:r>
                      <a:endParaRPr sz="1200" dirty="0">
                        <a:solidFill>
                          <a:schemeClr val="bg1"/>
                        </a:solidFill>
                      </a:endParaRPr>
                    </a:p>
                  </a:txBody>
                  <a:tcPr marL="68588" marR="68588" marT="34294" marB="34294">
                    <a:solidFill>
                      <a:srgbClr val="0070C0"/>
                    </a:solidFill>
                  </a:tcPr>
                </a:tc>
                <a:extLst>
                  <a:ext uri="{0D108BD9-81ED-4DB2-BD59-A6C34878D82A}">
                    <a16:rowId xmlns:a16="http://schemas.microsoft.com/office/drawing/2014/main" val="10000"/>
                  </a:ext>
                </a:extLst>
              </a:tr>
              <a:tr h="240944">
                <a:tc>
                  <a:txBody>
                    <a:bodyPr/>
                    <a:lstStyle/>
                    <a:p>
                      <a:pPr rtl="0" fontAlgn="b"/>
                      <a:r>
                        <a:rPr lang="en-ZA" sz="800">
                          <a:effectLst/>
                        </a:rPr>
                        <a:t>Job Dulo </a:t>
                      </a:r>
                    </a:p>
                  </a:txBody>
                  <a:tcPr marL="14288" marR="14288" marT="9525" marB="9525" anchor="b">
                    <a:solidFill>
                      <a:srgbClr val="D8D8D8"/>
                    </a:solidFill>
                  </a:tcPr>
                </a:tc>
                <a:extLst>
                  <a:ext uri="{0D108BD9-81ED-4DB2-BD59-A6C34878D82A}">
                    <a16:rowId xmlns:a16="http://schemas.microsoft.com/office/drawing/2014/main" val="10001"/>
                  </a:ext>
                </a:extLst>
              </a:tr>
              <a:tr h="240944">
                <a:tc>
                  <a:txBody>
                    <a:bodyPr/>
                    <a:lstStyle/>
                    <a:p>
                      <a:pPr rtl="0" fontAlgn="b"/>
                      <a:r>
                        <a:rPr lang="en-ZA" sz="800">
                          <a:effectLst/>
                        </a:rPr>
                        <a:t>Ronald Kudoyi </a:t>
                      </a:r>
                    </a:p>
                  </a:txBody>
                  <a:tcPr marL="14288" marR="14288" marT="9525" marB="9525" anchor="b">
                    <a:solidFill>
                      <a:srgbClr val="D8D8D8"/>
                    </a:solidFill>
                  </a:tcPr>
                </a:tc>
                <a:extLst>
                  <a:ext uri="{0D108BD9-81ED-4DB2-BD59-A6C34878D82A}">
                    <a16:rowId xmlns:a16="http://schemas.microsoft.com/office/drawing/2014/main" val="10002"/>
                  </a:ext>
                </a:extLst>
              </a:tr>
              <a:tr h="240944">
                <a:tc>
                  <a:txBody>
                    <a:bodyPr/>
                    <a:lstStyle/>
                    <a:p>
                      <a:pPr rtl="0" fontAlgn="b"/>
                      <a:r>
                        <a:rPr lang="en-ZA" sz="800">
                          <a:effectLst/>
                        </a:rPr>
                        <a:t>Walela Masibo</a:t>
                      </a:r>
                    </a:p>
                  </a:txBody>
                  <a:tcPr marL="14288" marR="14288" marT="9525" marB="9525" anchor="b">
                    <a:solidFill>
                      <a:srgbClr val="D8D8D8"/>
                    </a:solidFill>
                  </a:tcPr>
                </a:tc>
                <a:extLst>
                  <a:ext uri="{0D108BD9-81ED-4DB2-BD59-A6C34878D82A}">
                    <a16:rowId xmlns:a16="http://schemas.microsoft.com/office/drawing/2014/main" val="10003"/>
                  </a:ext>
                </a:extLst>
              </a:tr>
              <a:tr h="240944">
                <a:tc>
                  <a:txBody>
                    <a:bodyPr/>
                    <a:lstStyle/>
                    <a:p>
                      <a:pPr rtl="0" fontAlgn="b"/>
                      <a:r>
                        <a:rPr lang="en-ZA" sz="800" dirty="0" err="1">
                          <a:effectLst/>
                        </a:rPr>
                        <a:t>Yixuan</a:t>
                      </a:r>
                      <a:r>
                        <a:rPr lang="en-ZA" sz="800" dirty="0">
                          <a:effectLst/>
                        </a:rPr>
                        <a:t> "Layla" Li</a:t>
                      </a:r>
                    </a:p>
                  </a:txBody>
                  <a:tcPr marL="14288" marR="14288" marT="9525" marB="9525" anchor="b">
                    <a:solidFill>
                      <a:srgbClr val="D8D8D8"/>
                    </a:solidFill>
                  </a:tcPr>
                </a:tc>
                <a:extLst>
                  <a:ext uri="{0D108BD9-81ED-4DB2-BD59-A6C34878D82A}">
                    <a16:rowId xmlns:a16="http://schemas.microsoft.com/office/drawing/2014/main" val="2958240624"/>
                  </a:ext>
                </a:extLst>
              </a:tr>
            </a:tbl>
          </a:graphicData>
        </a:graphic>
      </p:graphicFrame>
      <p:sp>
        <p:nvSpPr>
          <p:cNvPr id="3" name="Rectangle 2"/>
          <p:cNvSpPr/>
          <p:nvPr/>
        </p:nvSpPr>
        <p:spPr>
          <a:xfrm>
            <a:off x="1034746" y="1260387"/>
            <a:ext cx="1037894" cy="12047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125" b="1" dirty="0">
                <a:solidFill>
                  <a:srgbClr val="FFFFFF"/>
                </a:solidFill>
                <a:latin typeface="Arial"/>
              </a:rPr>
              <a:t>Cluster A</a:t>
            </a:r>
          </a:p>
          <a:p>
            <a:pPr algn="ctr" defTabSz="685800"/>
            <a:r>
              <a:rPr lang="en-GB" sz="1125" b="1" dirty="0">
                <a:solidFill>
                  <a:srgbClr val="FFFFFF"/>
                </a:solidFill>
                <a:latin typeface="Arial"/>
              </a:rPr>
              <a:t>Tuesday </a:t>
            </a:r>
          </a:p>
          <a:p>
            <a:pPr algn="ctr" defTabSz="685800"/>
            <a:r>
              <a:rPr lang="en-GB" sz="1125" b="1" dirty="0">
                <a:solidFill>
                  <a:srgbClr val="FFFFFF"/>
                </a:solidFill>
                <a:latin typeface="Arial"/>
              </a:rPr>
              <a:t>Sept 8</a:t>
            </a:r>
            <a:endParaRPr lang="en-ZA" sz="1125" b="1" dirty="0">
              <a:solidFill>
                <a:srgbClr val="FFFFFF"/>
              </a:solidFill>
              <a:latin typeface="Arial"/>
            </a:endParaRPr>
          </a:p>
        </p:txBody>
      </p:sp>
      <p:sp>
        <p:nvSpPr>
          <p:cNvPr id="13" name="Google Shape;484;p21"/>
          <p:cNvSpPr/>
          <p:nvPr/>
        </p:nvSpPr>
        <p:spPr>
          <a:xfrm>
            <a:off x="2929307" y="1260388"/>
            <a:ext cx="576000" cy="220069"/>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smtClean="0">
                <a:solidFill>
                  <a:schemeClr val="dk1"/>
                </a:solidFill>
                <a:sym typeface="Arial"/>
              </a:rPr>
              <a:t>86cm</a:t>
            </a:r>
            <a:endParaRPr sz="1000" dirty="0"/>
          </a:p>
        </p:txBody>
      </p:sp>
      <p:sp>
        <p:nvSpPr>
          <p:cNvPr id="14" name="Google Shape;484;p21"/>
          <p:cNvSpPr/>
          <p:nvPr/>
        </p:nvSpPr>
        <p:spPr>
          <a:xfrm>
            <a:off x="4471229" y="1260388"/>
            <a:ext cx="576000" cy="220069"/>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smtClean="0">
                <a:solidFill>
                  <a:schemeClr val="dk1"/>
                </a:solidFill>
                <a:sym typeface="Arial"/>
              </a:rPr>
              <a:t>83cm</a:t>
            </a:r>
            <a:endParaRPr sz="1000" dirty="0"/>
          </a:p>
        </p:txBody>
      </p:sp>
      <p:sp>
        <p:nvSpPr>
          <p:cNvPr id="15" name="Google Shape;484;p21"/>
          <p:cNvSpPr/>
          <p:nvPr/>
        </p:nvSpPr>
        <p:spPr>
          <a:xfrm>
            <a:off x="6013151" y="1260387"/>
            <a:ext cx="576000" cy="220069"/>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smtClean="0">
                <a:solidFill>
                  <a:schemeClr val="dk1"/>
                </a:solidFill>
              </a:rPr>
              <a:t>25</a:t>
            </a:r>
            <a:r>
              <a:rPr lang="en-US" sz="1000" b="1" dirty="0" smtClean="0">
                <a:solidFill>
                  <a:schemeClr val="dk1"/>
                </a:solidFill>
                <a:sym typeface="Arial"/>
              </a:rPr>
              <a:t>cm</a:t>
            </a:r>
            <a:endParaRPr sz="1000" dirty="0"/>
          </a:p>
        </p:txBody>
      </p:sp>
      <p:sp>
        <p:nvSpPr>
          <p:cNvPr id="16" name="Google Shape;484;p21"/>
          <p:cNvSpPr/>
          <p:nvPr/>
        </p:nvSpPr>
        <p:spPr>
          <a:xfrm>
            <a:off x="2929306" y="2671474"/>
            <a:ext cx="576000" cy="220069"/>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smtClean="0">
                <a:solidFill>
                  <a:schemeClr val="dk1"/>
                </a:solidFill>
              </a:rPr>
              <a:t>42</a:t>
            </a:r>
            <a:r>
              <a:rPr lang="en-US" sz="1000" b="1" dirty="0" smtClean="0">
                <a:solidFill>
                  <a:schemeClr val="dk1"/>
                </a:solidFill>
                <a:sym typeface="Arial"/>
              </a:rPr>
              <a:t>cm</a:t>
            </a:r>
            <a:endParaRPr sz="1000" dirty="0"/>
          </a:p>
        </p:txBody>
      </p:sp>
      <p:sp>
        <p:nvSpPr>
          <p:cNvPr id="18" name="Google Shape;484;p21"/>
          <p:cNvSpPr/>
          <p:nvPr/>
        </p:nvSpPr>
        <p:spPr>
          <a:xfrm>
            <a:off x="4526080" y="2671473"/>
            <a:ext cx="576000" cy="220069"/>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a:solidFill>
                  <a:schemeClr val="dk1"/>
                </a:solidFill>
              </a:rPr>
              <a:t>0</a:t>
            </a:r>
            <a:r>
              <a:rPr lang="en-US" sz="1000" b="1" dirty="0" smtClean="0">
                <a:solidFill>
                  <a:schemeClr val="dk1"/>
                </a:solidFill>
                <a:sym typeface="Arial"/>
              </a:rPr>
              <a:t>cm</a:t>
            </a:r>
            <a:endParaRPr sz="1000" dirty="0"/>
          </a:p>
        </p:txBody>
      </p:sp>
      <p:sp>
        <p:nvSpPr>
          <p:cNvPr id="19" name="Google Shape;484;p21"/>
          <p:cNvSpPr/>
          <p:nvPr/>
        </p:nvSpPr>
        <p:spPr>
          <a:xfrm>
            <a:off x="6070421" y="2644310"/>
            <a:ext cx="576000" cy="247232"/>
          </a:xfrm>
          <a:prstGeom prst="roundRect">
            <a:avLst>
              <a:gd name="adj" fmla="val 1666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dirty="0" smtClean="0">
                <a:solidFill>
                  <a:schemeClr val="dk1"/>
                </a:solidFill>
                <a:sym typeface="Arial"/>
              </a:rPr>
              <a:t>43cm</a:t>
            </a:r>
            <a:endParaRPr sz="1000" dirty="0"/>
          </a:p>
        </p:txBody>
      </p:sp>
    </p:spTree>
    <p:extLst>
      <p:ext uri="{BB962C8B-B14F-4D97-AF65-F5344CB8AC3E}">
        <p14:creationId xmlns:p14="http://schemas.microsoft.com/office/powerpoint/2010/main" val="42742405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graphicFrame>
        <p:nvGraphicFramePr>
          <p:cNvPr id="52" name="Google Shape;52;g9574f99518_0_5"/>
          <p:cNvGraphicFramePr/>
          <p:nvPr>
            <p:extLst>
              <p:ext uri="{D42A27DB-BD31-4B8C-83A1-F6EECF244321}">
                <p14:modId xmlns:p14="http://schemas.microsoft.com/office/powerpoint/2010/main" val="1758668962"/>
              </p:ext>
            </p:extLst>
          </p:nvPr>
        </p:nvGraphicFramePr>
        <p:xfrm>
          <a:off x="3292890" y="4342112"/>
          <a:ext cx="2668313" cy="251468"/>
        </p:xfrm>
        <a:graphic>
          <a:graphicData uri="http://schemas.openxmlformats.org/drawingml/2006/table">
            <a:tbl>
              <a:tblPr firstRow="1" bandRow="1">
                <a:noFill/>
              </a:tblPr>
              <a:tblGrid>
                <a:gridCol w="2668313">
                  <a:extLst>
                    <a:ext uri="{9D8B030D-6E8A-4147-A177-3AD203B41FA5}">
                      <a16:colId xmlns:a16="http://schemas.microsoft.com/office/drawing/2014/main" val="20000"/>
                    </a:ext>
                  </a:extLst>
                </a:gridCol>
              </a:tblGrid>
              <a:tr h="250763">
                <a:tc>
                  <a:txBody>
                    <a:bodyPr/>
                    <a:lstStyle/>
                    <a:p>
                      <a:pPr marL="0" marR="0" lvl="0" indent="0" algn="ctr" rtl="0">
                        <a:lnSpc>
                          <a:spcPct val="100000"/>
                        </a:lnSpc>
                        <a:spcBef>
                          <a:spcPts val="0"/>
                        </a:spcBef>
                        <a:spcAft>
                          <a:spcPts val="0"/>
                        </a:spcAft>
                        <a:buClr>
                          <a:srgbClr val="000000"/>
                        </a:buClr>
                        <a:buSzPts val="1100"/>
                        <a:buFont typeface="Arial"/>
                        <a:buNone/>
                      </a:pPr>
                      <a:r>
                        <a:rPr lang="en-US" sz="1200" b="0" i="0" u="none" strike="noStrike" cap="none" dirty="0">
                          <a:solidFill>
                            <a:schemeClr val="bg1"/>
                          </a:solidFill>
                          <a:latin typeface="Calibri"/>
                          <a:ea typeface="Calibri"/>
                          <a:cs typeface="Calibri"/>
                          <a:sym typeface="Calibri"/>
                        </a:rPr>
                        <a:t>Team </a:t>
                      </a:r>
                      <a:r>
                        <a:rPr lang="en-US" sz="1200" b="0" i="0" u="none" strike="noStrike" cap="none" dirty="0" smtClean="0">
                          <a:solidFill>
                            <a:schemeClr val="bg1"/>
                          </a:solidFill>
                          <a:latin typeface="Calibri"/>
                          <a:ea typeface="Calibri"/>
                          <a:cs typeface="Calibri"/>
                          <a:sym typeface="Calibri"/>
                        </a:rPr>
                        <a:t>2</a:t>
                      </a:r>
                      <a:endParaRPr sz="1200" b="0" i="0" u="none" strike="noStrike" cap="none" dirty="0">
                        <a:solidFill>
                          <a:schemeClr val="bg1"/>
                        </a:solidFill>
                        <a:latin typeface="Calibri"/>
                        <a:ea typeface="Calibri"/>
                        <a:cs typeface="Calibri"/>
                        <a:sym typeface="Arial"/>
                      </a:endParaRPr>
                    </a:p>
                  </a:txBody>
                  <a:tcPr marL="68588" marR="68588" marT="34294" marB="34294">
                    <a:solidFill>
                      <a:srgbClr val="B92327"/>
                    </a:solidFill>
                  </a:tcPr>
                </a:tc>
                <a:extLst>
                  <a:ext uri="{0D108BD9-81ED-4DB2-BD59-A6C34878D82A}">
                    <a16:rowId xmlns:a16="http://schemas.microsoft.com/office/drawing/2014/main" val="10000"/>
                  </a:ext>
                </a:extLst>
              </a:tr>
            </a:tbl>
          </a:graphicData>
        </a:graphic>
      </p:graphicFrame>
      <p:graphicFrame>
        <p:nvGraphicFramePr>
          <p:cNvPr id="53" name="Google Shape;53;g9574f99518_0_5"/>
          <p:cNvGraphicFramePr/>
          <p:nvPr>
            <p:extLst>
              <p:ext uri="{D42A27DB-BD31-4B8C-83A1-F6EECF244321}">
                <p14:modId xmlns:p14="http://schemas.microsoft.com/office/powerpoint/2010/main" val="2860365587"/>
              </p:ext>
            </p:extLst>
          </p:nvPr>
        </p:nvGraphicFramePr>
        <p:xfrm>
          <a:off x="454108" y="4371350"/>
          <a:ext cx="2695406" cy="251468"/>
        </p:xfrm>
        <a:graphic>
          <a:graphicData uri="http://schemas.openxmlformats.org/drawingml/2006/table">
            <a:tbl>
              <a:tblPr firstRow="1" bandRow="1">
                <a:noFill/>
              </a:tblPr>
              <a:tblGrid>
                <a:gridCol w="2695406">
                  <a:extLst>
                    <a:ext uri="{9D8B030D-6E8A-4147-A177-3AD203B41FA5}">
                      <a16:colId xmlns:a16="http://schemas.microsoft.com/office/drawing/2014/main" val="20000"/>
                    </a:ext>
                  </a:extLst>
                </a:gridCol>
              </a:tblGrid>
              <a:tr h="240938">
                <a:tc>
                  <a:txBody>
                    <a:bodyPr/>
                    <a:lstStyle/>
                    <a:p>
                      <a:pPr marL="0" marR="0" lvl="0" indent="0" algn="ctr" rtl="0">
                        <a:lnSpc>
                          <a:spcPct val="100000"/>
                        </a:lnSpc>
                        <a:spcBef>
                          <a:spcPts val="0"/>
                        </a:spcBef>
                        <a:spcAft>
                          <a:spcPts val="0"/>
                        </a:spcAft>
                        <a:buClr>
                          <a:srgbClr val="000000"/>
                        </a:buClr>
                        <a:buSzPts val="1100"/>
                        <a:buFont typeface="Arial"/>
                        <a:buNone/>
                      </a:pPr>
                      <a:r>
                        <a:rPr lang="en-US" sz="1200" u="none" strike="noStrike" cap="none" dirty="0">
                          <a:solidFill>
                            <a:schemeClr val="bg1"/>
                          </a:solidFill>
                          <a:latin typeface="Calibri"/>
                          <a:ea typeface="Calibri"/>
                          <a:cs typeface="Calibri"/>
                          <a:sym typeface="Calibri"/>
                        </a:rPr>
                        <a:t>Team </a:t>
                      </a:r>
                      <a:r>
                        <a:rPr lang="en-US" sz="1200" u="none" strike="noStrike" cap="none" dirty="0" smtClean="0">
                          <a:solidFill>
                            <a:schemeClr val="bg1"/>
                          </a:solidFill>
                          <a:latin typeface="Calibri"/>
                          <a:ea typeface="Calibri"/>
                          <a:cs typeface="Calibri"/>
                          <a:sym typeface="Calibri"/>
                        </a:rPr>
                        <a:t>3</a:t>
                      </a:r>
                      <a:endParaRPr sz="1200" u="none" strike="noStrike" cap="none" dirty="0">
                        <a:solidFill>
                          <a:schemeClr val="bg1"/>
                        </a:solidFill>
                      </a:endParaRPr>
                    </a:p>
                  </a:txBody>
                  <a:tcPr marL="68588" marR="68588" marT="34294" marB="34294">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B92327"/>
                    </a:solidFill>
                  </a:tcPr>
                </a:tc>
                <a:extLst>
                  <a:ext uri="{0D108BD9-81ED-4DB2-BD59-A6C34878D82A}">
                    <a16:rowId xmlns:a16="http://schemas.microsoft.com/office/drawing/2014/main" val="10000"/>
                  </a:ext>
                </a:extLst>
              </a:tr>
            </a:tbl>
          </a:graphicData>
        </a:graphic>
      </p:graphicFrame>
      <p:pic>
        <p:nvPicPr>
          <p:cNvPr id="54" name="Google Shape;54;g9574f99518_0_5"/>
          <p:cNvPicPr preferRelativeResize="0"/>
          <p:nvPr/>
        </p:nvPicPr>
        <p:blipFill>
          <a:blip r:embed="rId3">
            <a:alphaModFix/>
          </a:blip>
          <a:stretch>
            <a:fillRect/>
          </a:stretch>
        </p:blipFill>
        <p:spPr>
          <a:xfrm>
            <a:off x="3292897" y="706096"/>
            <a:ext cx="2668308" cy="3557744"/>
          </a:xfrm>
          <a:prstGeom prst="rect">
            <a:avLst/>
          </a:prstGeom>
          <a:noFill/>
          <a:ln>
            <a:noFill/>
          </a:ln>
        </p:spPr>
      </p:pic>
      <p:pic>
        <p:nvPicPr>
          <p:cNvPr id="55" name="Google Shape;55;g9574f99518_0_5"/>
          <p:cNvPicPr preferRelativeResize="0"/>
          <p:nvPr/>
        </p:nvPicPr>
        <p:blipFill>
          <a:blip r:embed="rId4">
            <a:alphaModFix/>
          </a:blip>
          <a:stretch>
            <a:fillRect/>
          </a:stretch>
        </p:blipFill>
        <p:spPr>
          <a:xfrm>
            <a:off x="457200" y="691360"/>
            <a:ext cx="2695416" cy="3593888"/>
          </a:xfrm>
          <a:prstGeom prst="rect">
            <a:avLst/>
          </a:prstGeom>
          <a:noFill/>
          <a:ln>
            <a:noFill/>
          </a:ln>
        </p:spPr>
      </p:pic>
      <p:graphicFrame>
        <p:nvGraphicFramePr>
          <p:cNvPr id="8" name="Google Shape;48;g9574f99518_0_29"/>
          <p:cNvGraphicFramePr/>
          <p:nvPr>
            <p:extLst>
              <p:ext uri="{D42A27DB-BD31-4B8C-83A1-F6EECF244321}">
                <p14:modId xmlns:p14="http://schemas.microsoft.com/office/powerpoint/2010/main" val="1633882693"/>
              </p:ext>
            </p:extLst>
          </p:nvPr>
        </p:nvGraphicFramePr>
        <p:xfrm>
          <a:off x="6123391" y="4351937"/>
          <a:ext cx="2695406" cy="251468"/>
        </p:xfrm>
        <a:graphic>
          <a:graphicData uri="http://schemas.openxmlformats.org/drawingml/2006/table">
            <a:tbl>
              <a:tblPr firstRow="1" bandRow="1">
                <a:noFill/>
              </a:tblPr>
              <a:tblGrid>
                <a:gridCol w="2695406">
                  <a:extLst>
                    <a:ext uri="{9D8B030D-6E8A-4147-A177-3AD203B41FA5}">
                      <a16:colId xmlns:a16="http://schemas.microsoft.com/office/drawing/2014/main" val="20000"/>
                    </a:ext>
                  </a:extLst>
                </a:gridCol>
              </a:tblGrid>
              <a:tr h="240938">
                <a:tc>
                  <a:txBody>
                    <a:bodyPr/>
                    <a:lstStyle/>
                    <a:p>
                      <a:pPr marL="0" marR="0" lvl="0" indent="0" algn="ctr" rtl="0">
                        <a:lnSpc>
                          <a:spcPct val="100000"/>
                        </a:lnSpc>
                        <a:spcBef>
                          <a:spcPts val="0"/>
                        </a:spcBef>
                        <a:spcAft>
                          <a:spcPts val="0"/>
                        </a:spcAft>
                        <a:buClr>
                          <a:srgbClr val="000000"/>
                        </a:buClr>
                        <a:buSzPts val="1100"/>
                        <a:buFont typeface="Arial"/>
                        <a:buNone/>
                      </a:pPr>
                      <a:r>
                        <a:rPr lang="en-US" sz="1200" u="none" strike="noStrike" cap="none" dirty="0">
                          <a:solidFill>
                            <a:schemeClr val="bg1"/>
                          </a:solidFill>
                          <a:latin typeface="Calibri"/>
                          <a:ea typeface="Calibri"/>
                          <a:cs typeface="Calibri"/>
                          <a:sym typeface="Calibri"/>
                        </a:rPr>
                        <a:t>Team </a:t>
                      </a:r>
                      <a:r>
                        <a:rPr lang="en-US" sz="1200" u="none" strike="noStrike" cap="none" dirty="0" smtClean="0">
                          <a:solidFill>
                            <a:schemeClr val="bg1"/>
                          </a:solidFill>
                          <a:latin typeface="+mn-lt"/>
                          <a:ea typeface="+mn-ea"/>
                          <a:cs typeface="+mn-cs"/>
                          <a:sym typeface="Arial"/>
                        </a:rPr>
                        <a:t>6</a:t>
                      </a:r>
                      <a:endParaRPr sz="1200" u="none" strike="noStrike" cap="none"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bl>
          </a:graphicData>
        </a:graphic>
      </p:graphicFrame>
      <p:pic>
        <p:nvPicPr>
          <p:cNvPr id="9" name="Google Shape;49;g9574f99518_0_29"/>
          <p:cNvPicPr preferRelativeResize="0"/>
          <p:nvPr/>
        </p:nvPicPr>
        <p:blipFill>
          <a:blip r:embed="rId5">
            <a:alphaModFix/>
          </a:blip>
          <a:stretch>
            <a:fillRect/>
          </a:stretch>
        </p:blipFill>
        <p:spPr>
          <a:xfrm>
            <a:off x="6145290" y="713816"/>
            <a:ext cx="2668313" cy="3557766"/>
          </a:xfrm>
          <a:prstGeom prst="rect">
            <a:avLst/>
          </a:prstGeom>
          <a:noFill/>
          <a:ln>
            <a:noFill/>
          </a:ln>
        </p:spPr>
      </p:pic>
    </p:spTree>
    <p:extLst>
      <p:ext uri="{BB962C8B-B14F-4D97-AF65-F5344CB8AC3E}">
        <p14:creationId xmlns:p14="http://schemas.microsoft.com/office/powerpoint/2010/main" val="1009795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p:nvPr/>
        </p:nvSpPr>
        <p:spPr>
          <a:xfrm>
            <a:off x="5846164" y="4676230"/>
            <a:ext cx="3297836" cy="37545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pic>
        <p:nvPicPr>
          <p:cNvPr id="112" name="Google Shape;112;p3"/>
          <p:cNvPicPr preferRelativeResize="0"/>
          <p:nvPr/>
        </p:nvPicPr>
        <p:blipFill rotWithShape="1">
          <a:blip r:embed="rId3">
            <a:alphaModFix/>
          </a:blip>
          <a:srcRect r="14881"/>
          <a:stretch/>
        </p:blipFill>
        <p:spPr>
          <a:xfrm rot="-425632">
            <a:off x="572959" y="899160"/>
            <a:ext cx="1868428" cy="123522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13" name="Google Shape;113;p3"/>
          <p:cNvPicPr preferRelativeResize="0"/>
          <p:nvPr/>
        </p:nvPicPr>
        <p:blipFill rotWithShape="1">
          <a:blip r:embed="rId4">
            <a:alphaModFix/>
          </a:blip>
          <a:srcRect l="32220" t="14358" r="29757" b="44958"/>
          <a:stretch/>
        </p:blipFill>
        <p:spPr>
          <a:xfrm>
            <a:off x="2290021" y="1885692"/>
            <a:ext cx="324392" cy="343840"/>
          </a:xfrm>
          <a:prstGeom prst="rect">
            <a:avLst/>
          </a:prstGeom>
          <a:noFill/>
          <a:ln>
            <a:noFill/>
          </a:ln>
        </p:spPr>
      </p:pic>
      <p:pic>
        <p:nvPicPr>
          <p:cNvPr id="114" name="Google Shape;114;p3"/>
          <p:cNvPicPr preferRelativeResize="0"/>
          <p:nvPr/>
        </p:nvPicPr>
        <p:blipFill rotWithShape="1">
          <a:blip r:embed="rId5">
            <a:alphaModFix/>
          </a:blip>
          <a:srcRect/>
          <a:stretch/>
        </p:blipFill>
        <p:spPr>
          <a:xfrm rot="315837">
            <a:off x="6979764" y="349975"/>
            <a:ext cx="1932919" cy="128978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15" name="Google Shape;115;p3"/>
          <p:cNvPicPr preferRelativeResize="0"/>
          <p:nvPr/>
        </p:nvPicPr>
        <p:blipFill rotWithShape="1">
          <a:blip r:embed="rId6">
            <a:alphaModFix/>
          </a:blip>
          <a:srcRect/>
          <a:stretch/>
        </p:blipFill>
        <p:spPr>
          <a:xfrm>
            <a:off x="7614657" y="1551120"/>
            <a:ext cx="1151123" cy="749189"/>
          </a:xfrm>
          <a:prstGeom prst="rect">
            <a:avLst/>
          </a:prstGeom>
          <a:noFill/>
          <a:ln>
            <a:noFill/>
          </a:ln>
        </p:spPr>
      </p:pic>
      <p:pic>
        <p:nvPicPr>
          <p:cNvPr id="116" name="Google Shape;116;p3"/>
          <p:cNvPicPr preferRelativeResize="0"/>
          <p:nvPr/>
        </p:nvPicPr>
        <p:blipFill rotWithShape="1">
          <a:blip r:embed="rId7">
            <a:alphaModFix/>
          </a:blip>
          <a:srcRect/>
          <a:stretch/>
        </p:blipFill>
        <p:spPr>
          <a:xfrm rot="-211485">
            <a:off x="5480257" y="1869133"/>
            <a:ext cx="1846003" cy="138450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17" name="Google Shape;117;p3"/>
          <p:cNvPicPr preferRelativeResize="0"/>
          <p:nvPr/>
        </p:nvPicPr>
        <p:blipFill rotWithShape="1">
          <a:blip r:embed="rId8">
            <a:alphaModFix/>
          </a:blip>
          <a:srcRect/>
          <a:stretch/>
        </p:blipFill>
        <p:spPr>
          <a:xfrm>
            <a:off x="7213698" y="2389497"/>
            <a:ext cx="1228568" cy="834646"/>
          </a:xfrm>
          <a:prstGeom prst="rect">
            <a:avLst/>
          </a:prstGeom>
          <a:noFill/>
          <a:ln>
            <a:noFill/>
          </a:ln>
        </p:spPr>
      </p:pic>
      <p:pic>
        <p:nvPicPr>
          <p:cNvPr id="118" name="Google Shape;118;p3"/>
          <p:cNvPicPr preferRelativeResize="0"/>
          <p:nvPr/>
        </p:nvPicPr>
        <p:blipFill rotWithShape="1">
          <a:blip r:embed="rId9">
            <a:alphaModFix/>
          </a:blip>
          <a:srcRect/>
          <a:stretch/>
        </p:blipFill>
        <p:spPr>
          <a:xfrm rot="-308369">
            <a:off x="513040" y="3394819"/>
            <a:ext cx="1749198" cy="131306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19" name="Google Shape;119;p3"/>
          <p:cNvPicPr preferRelativeResize="0"/>
          <p:nvPr/>
        </p:nvPicPr>
        <p:blipFill rotWithShape="1">
          <a:blip r:embed="rId10">
            <a:alphaModFix/>
          </a:blip>
          <a:srcRect/>
          <a:stretch/>
        </p:blipFill>
        <p:spPr>
          <a:xfrm rot="-328242">
            <a:off x="326101" y="2971541"/>
            <a:ext cx="551689" cy="740665"/>
          </a:xfrm>
          <a:prstGeom prst="rect">
            <a:avLst/>
          </a:prstGeom>
          <a:noFill/>
          <a:ln>
            <a:noFill/>
          </a:ln>
        </p:spPr>
      </p:pic>
      <p:pic>
        <p:nvPicPr>
          <p:cNvPr id="120" name="Google Shape;120;p3"/>
          <p:cNvPicPr preferRelativeResize="0"/>
          <p:nvPr/>
        </p:nvPicPr>
        <p:blipFill rotWithShape="1">
          <a:blip r:embed="rId11">
            <a:alphaModFix/>
          </a:blip>
          <a:srcRect/>
          <a:stretch/>
        </p:blipFill>
        <p:spPr>
          <a:xfrm rot="-195721">
            <a:off x="3829028" y="3378495"/>
            <a:ext cx="2622892" cy="151472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21" name="Google Shape;121;p3"/>
          <p:cNvPicPr preferRelativeResize="0"/>
          <p:nvPr/>
        </p:nvPicPr>
        <p:blipFill rotWithShape="1">
          <a:blip r:embed="rId12">
            <a:alphaModFix/>
          </a:blip>
          <a:srcRect/>
          <a:stretch/>
        </p:blipFill>
        <p:spPr>
          <a:xfrm>
            <a:off x="3266602" y="4308831"/>
            <a:ext cx="568413" cy="568413"/>
          </a:xfrm>
          <a:prstGeom prst="rect">
            <a:avLst/>
          </a:prstGeom>
          <a:noFill/>
          <a:ln>
            <a:noFill/>
          </a:ln>
        </p:spPr>
      </p:pic>
      <p:pic>
        <p:nvPicPr>
          <p:cNvPr id="122" name="Google Shape;122;p3"/>
          <p:cNvPicPr preferRelativeResize="0"/>
          <p:nvPr/>
        </p:nvPicPr>
        <p:blipFill rotWithShape="1">
          <a:blip r:embed="rId13">
            <a:alphaModFix/>
          </a:blip>
          <a:srcRect/>
          <a:stretch/>
        </p:blipFill>
        <p:spPr>
          <a:xfrm>
            <a:off x="6861981" y="3381422"/>
            <a:ext cx="1824276" cy="128793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23" name="Google Shape;123;p3"/>
          <p:cNvPicPr preferRelativeResize="0"/>
          <p:nvPr/>
        </p:nvPicPr>
        <p:blipFill rotWithShape="1">
          <a:blip r:embed="rId14">
            <a:alphaModFix/>
          </a:blip>
          <a:srcRect/>
          <a:stretch/>
        </p:blipFill>
        <p:spPr>
          <a:xfrm>
            <a:off x="8127213" y="4453459"/>
            <a:ext cx="847569" cy="847569"/>
          </a:xfrm>
          <a:prstGeom prst="rect">
            <a:avLst/>
          </a:prstGeom>
          <a:noFill/>
          <a:ln>
            <a:noFill/>
          </a:ln>
        </p:spPr>
      </p:pic>
      <p:sp>
        <p:nvSpPr>
          <p:cNvPr id="124" name="Google Shape;124;p3"/>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Finding the right co-founders — a billion-dollar opportunity!</a:t>
            </a:r>
            <a:endParaRPr sz="1800" b="0">
              <a:solidFill>
                <a:srgbClr val="595959"/>
              </a:solidFill>
              <a:latin typeface="Arial"/>
              <a:ea typeface="Arial"/>
              <a:cs typeface="Arial"/>
              <a:sym typeface="Arial"/>
            </a:endParaRPr>
          </a:p>
        </p:txBody>
      </p:sp>
      <p:pic>
        <p:nvPicPr>
          <p:cNvPr id="125" name="Google Shape;125;p3"/>
          <p:cNvPicPr preferRelativeResize="0"/>
          <p:nvPr/>
        </p:nvPicPr>
        <p:blipFill rotWithShape="1">
          <a:blip r:embed="rId15">
            <a:alphaModFix/>
          </a:blip>
          <a:srcRect/>
          <a:stretch/>
        </p:blipFill>
        <p:spPr>
          <a:xfrm>
            <a:off x="2356253" y="2434883"/>
            <a:ext cx="1584272" cy="118926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26" name="Google Shape;126;p3"/>
          <p:cNvPicPr preferRelativeResize="0"/>
          <p:nvPr/>
        </p:nvPicPr>
        <p:blipFill rotWithShape="1">
          <a:blip r:embed="rId16">
            <a:alphaModFix/>
          </a:blip>
          <a:srcRect/>
          <a:stretch/>
        </p:blipFill>
        <p:spPr>
          <a:xfrm>
            <a:off x="3969145" y="2293751"/>
            <a:ext cx="459698" cy="459698"/>
          </a:xfrm>
          <a:prstGeom prst="rect">
            <a:avLst/>
          </a:prstGeom>
          <a:noFill/>
          <a:ln>
            <a:noFill/>
          </a:ln>
        </p:spPr>
      </p:pic>
      <p:pic>
        <p:nvPicPr>
          <p:cNvPr id="127" name="Google Shape;127;p3"/>
          <p:cNvPicPr preferRelativeResize="0"/>
          <p:nvPr/>
        </p:nvPicPr>
        <p:blipFill rotWithShape="1">
          <a:blip r:embed="rId17">
            <a:alphaModFix/>
          </a:blip>
          <a:srcRect/>
          <a:stretch/>
        </p:blipFill>
        <p:spPr>
          <a:xfrm>
            <a:off x="3036605" y="868351"/>
            <a:ext cx="2378522" cy="118926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28" name="Google Shape;128;p3"/>
          <p:cNvPicPr preferRelativeResize="0"/>
          <p:nvPr/>
        </p:nvPicPr>
        <p:blipFill rotWithShape="1">
          <a:blip r:embed="rId18">
            <a:alphaModFix/>
          </a:blip>
          <a:srcRect/>
          <a:stretch/>
        </p:blipFill>
        <p:spPr>
          <a:xfrm rot="735758">
            <a:off x="5408985" y="736625"/>
            <a:ext cx="806068" cy="3130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graphicFrame>
        <p:nvGraphicFramePr>
          <p:cNvPr id="46" name="Google Shape;46;g9574f99518_0_29"/>
          <p:cNvGraphicFramePr/>
          <p:nvPr>
            <p:extLst>
              <p:ext uri="{D42A27DB-BD31-4B8C-83A1-F6EECF244321}">
                <p14:modId xmlns:p14="http://schemas.microsoft.com/office/powerpoint/2010/main" val="1700954869"/>
              </p:ext>
            </p:extLst>
          </p:nvPr>
        </p:nvGraphicFramePr>
        <p:xfrm>
          <a:off x="3298131" y="4363976"/>
          <a:ext cx="2707819" cy="251468"/>
        </p:xfrm>
        <a:graphic>
          <a:graphicData uri="http://schemas.openxmlformats.org/drawingml/2006/table">
            <a:tbl>
              <a:tblPr firstRow="1" bandRow="1">
                <a:noFill/>
              </a:tblPr>
              <a:tblGrid>
                <a:gridCol w="2707819">
                  <a:extLst>
                    <a:ext uri="{9D8B030D-6E8A-4147-A177-3AD203B41FA5}">
                      <a16:colId xmlns:a16="http://schemas.microsoft.com/office/drawing/2014/main" val="20000"/>
                    </a:ext>
                  </a:extLst>
                </a:gridCol>
              </a:tblGrid>
              <a:tr h="250763">
                <a:tc>
                  <a:txBody>
                    <a:bodyPr/>
                    <a:lstStyle/>
                    <a:p>
                      <a:pPr marL="0" marR="0" lvl="0" indent="0" algn="ctr" rtl="0">
                        <a:lnSpc>
                          <a:spcPct val="100000"/>
                        </a:lnSpc>
                        <a:spcBef>
                          <a:spcPts val="0"/>
                        </a:spcBef>
                        <a:spcAft>
                          <a:spcPts val="0"/>
                        </a:spcAft>
                        <a:buClr>
                          <a:srgbClr val="000000"/>
                        </a:buClr>
                        <a:buSzPts val="1100"/>
                        <a:buFont typeface="Arial"/>
                        <a:buNone/>
                      </a:pPr>
                      <a:r>
                        <a:rPr lang="en-US" sz="1200" u="none" strike="noStrike" cap="none" dirty="0">
                          <a:solidFill>
                            <a:schemeClr val="bg1"/>
                          </a:solidFill>
                          <a:latin typeface="Calibri"/>
                          <a:ea typeface="Calibri"/>
                          <a:cs typeface="Calibri"/>
                          <a:sym typeface="Calibri"/>
                        </a:rPr>
                        <a:t>Team </a:t>
                      </a:r>
                      <a:r>
                        <a:rPr lang="en-US" sz="1200" u="none" strike="noStrike" cap="none" baseline="0" dirty="0" smtClean="0">
                          <a:solidFill>
                            <a:schemeClr val="bg1"/>
                          </a:solidFill>
                          <a:latin typeface="+mn-lt"/>
                          <a:ea typeface="+mn-ea"/>
                          <a:cs typeface="+mn-cs"/>
                          <a:sym typeface="Arial"/>
                        </a:rPr>
                        <a:t> 4</a:t>
                      </a:r>
                      <a:endParaRPr sz="1200" u="none" strike="noStrike" cap="none"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bl>
          </a:graphicData>
        </a:graphic>
      </p:graphicFrame>
      <p:graphicFrame>
        <p:nvGraphicFramePr>
          <p:cNvPr id="47" name="Google Shape;47;g9574f99518_0_29"/>
          <p:cNvGraphicFramePr/>
          <p:nvPr>
            <p:extLst>
              <p:ext uri="{D42A27DB-BD31-4B8C-83A1-F6EECF244321}">
                <p14:modId xmlns:p14="http://schemas.microsoft.com/office/powerpoint/2010/main" val="1769648482"/>
              </p:ext>
            </p:extLst>
          </p:nvPr>
        </p:nvGraphicFramePr>
        <p:xfrm>
          <a:off x="6139046" y="4363520"/>
          <a:ext cx="2668313" cy="251468"/>
        </p:xfrm>
        <a:graphic>
          <a:graphicData uri="http://schemas.openxmlformats.org/drawingml/2006/table">
            <a:tbl>
              <a:tblPr firstRow="1" bandRow="1">
                <a:noFill/>
              </a:tblPr>
              <a:tblGrid>
                <a:gridCol w="2668313">
                  <a:extLst>
                    <a:ext uri="{9D8B030D-6E8A-4147-A177-3AD203B41FA5}">
                      <a16:colId xmlns:a16="http://schemas.microsoft.com/office/drawing/2014/main" val="20000"/>
                    </a:ext>
                  </a:extLst>
                </a:gridCol>
              </a:tblGrid>
              <a:tr h="250763">
                <a:tc>
                  <a:txBody>
                    <a:bodyPr/>
                    <a:lstStyle/>
                    <a:p>
                      <a:pPr marL="0" marR="0" lvl="0" indent="0" algn="ctr" rtl="0">
                        <a:lnSpc>
                          <a:spcPct val="100000"/>
                        </a:lnSpc>
                        <a:spcBef>
                          <a:spcPts val="0"/>
                        </a:spcBef>
                        <a:spcAft>
                          <a:spcPts val="0"/>
                        </a:spcAft>
                        <a:buClr>
                          <a:srgbClr val="000000"/>
                        </a:buClr>
                        <a:buSzPts val="1100"/>
                        <a:buFont typeface="Arial"/>
                        <a:buNone/>
                      </a:pPr>
                      <a:r>
                        <a:rPr lang="en-US" sz="1200" u="none" strike="noStrike" cap="none" dirty="0" smtClean="0">
                          <a:solidFill>
                            <a:schemeClr val="bg1"/>
                          </a:solidFill>
                          <a:latin typeface="Calibri"/>
                          <a:ea typeface="Calibri"/>
                          <a:cs typeface="Calibri"/>
                          <a:sym typeface="Calibri"/>
                        </a:rPr>
                        <a:t>Team 5</a:t>
                      </a:r>
                      <a:endParaRPr sz="1200" u="none" strike="noStrike" cap="none"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bl>
          </a:graphicData>
        </a:graphic>
      </p:graphicFrame>
      <p:pic>
        <p:nvPicPr>
          <p:cNvPr id="50" name="Google Shape;50;g9574f99518_0_29"/>
          <p:cNvPicPr preferRelativeResize="0"/>
          <p:nvPr/>
        </p:nvPicPr>
        <p:blipFill>
          <a:blip r:embed="rId3">
            <a:alphaModFix/>
          </a:blip>
          <a:stretch>
            <a:fillRect/>
          </a:stretch>
        </p:blipFill>
        <p:spPr>
          <a:xfrm>
            <a:off x="3317422" y="721787"/>
            <a:ext cx="2668313" cy="3557751"/>
          </a:xfrm>
          <a:prstGeom prst="rect">
            <a:avLst/>
          </a:prstGeom>
          <a:noFill/>
          <a:ln>
            <a:noFill/>
          </a:ln>
        </p:spPr>
      </p:pic>
      <p:graphicFrame>
        <p:nvGraphicFramePr>
          <p:cNvPr id="7" name="Google Shape;51;g9574f99518_0_5"/>
          <p:cNvGraphicFramePr/>
          <p:nvPr>
            <p:extLst>
              <p:ext uri="{D42A27DB-BD31-4B8C-83A1-F6EECF244321}">
                <p14:modId xmlns:p14="http://schemas.microsoft.com/office/powerpoint/2010/main" val="3223470873"/>
              </p:ext>
            </p:extLst>
          </p:nvPr>
        </p:nvGraphicFramePr>
        <p:xfrm>
          <a:off x="372050" y="4363520"/>
          <a:ext cx="2707819" cy="251468"/>
        </p:xfrm>
        <a:graphic>
          <a:graphicData uri="http://schemas.openxmlformats.org/drawingml/2006/table">
            <a:tbl>
              <a:tblPr firstRow="1" bandRow="1">
                <a:noFill/>
              </a:tblPr>
              <a:tblGrid>
                <a:gridCol w="2707819">
                  <a:extLst>
                    <a:ext uri="{9D8B030D-6E8A-4147-A177-3AD203B41FA5}">
                      <a16:colId xmlns:a16="http://schemas.microsoft.com/office/drawing/2014/main" val="20000"/>
                    </a:ext>
                  </a:extLst>
                </a:gridCol>
              </a:tblGrid>
              <a:tr h="250763">
                <a:tc>
                  <a:txBody>
                    <a:bodyPr/>
                    <a:lstStyle/>
                    <a:p>
                      <a:pPr marL="0" marR="0" lvl="0" indent="0" algn="ctr" rtl="0">
                        <a:lnSpc>
                          <a:spcPct val="100000"/>
                        </a:lnSpc>
                        <a:spcBef>
                          <a:spcPts val="0"/>
                        </a:spcBef>
                        <a:spcAft>
                          <a:spcPts val="0"/>
                        </a:spcAft>
                        <a:buClr>
                          <a:srgbClr val="000000"/>
                        </a:buClr>
                        <a:buSzPts val="1100"/>
                        <a:buFont typeface="Arial"/>
                        <a:buNone/>
                      </a:pPr>
                      <a:r>
                        <a:rPr lang="en-US" sz="1200" u="none" strike="noStrike" cap="none" dirty="0" smtClean="0">
                          <a:solidFill>
                            <a:schemeClr val="bg1"/>
                          </a:solidFill>
                          <a:latin typeface="Calibri"/>
                          <a:ea typeface="Calibri"/>
                          <a:cs typeface="Calibri"/>
                          <a:sym typeface="Calibri"/>
                        </a:rPr>
                        <a:t>Team</a:t>
                      </a:r>
                      <a:r>
                        <a:rPr lang="en-US" sz="1200" u="none" strike="noStrike" cap="none" baseline="0" dirty="0" smtClean="0">
                          <a:solidFill>
                            <a:schemeClr val="bg1"/>
                          </a:solidFill>
                          <a:latin typeface="Calibri"/>
                          <a:ea typeface="Calibri"/>
                          <a:cs typeface="Calibri"/>
                          <a:sym typeface="Calibri"/>
                        </a:rPr>
                        <a:t> 1</a:t>
                      </a:r>
                      <a:endParaRPr sz="1200" u="none" strike="noStrike" cap="none" dirty="0">
                        <a:solidFill>
                          <a:schemeClr val="bg1"/>
                        </a:solidFill>
                      </a:endParaRPr>
                    </a:p>
                  </a:txBody>
                  <a:tcPr marL="68588" marR="68588" marT="34294" marB="34294">
                    <a:solidFill>
                      <a:srgbClr val="B92327"/>
                    </a:solidFill>
                  </a:tcPr>
                </a:tc>
                <a:extLst>
                  <a:ext uri="{0D108BD9-81ED-4DB2-BD59-A6C34878D82A}">
                    <a16:rowId xmlns:a16="http://schemas.microsoft.com/office/drawing/2014/main" val="10000"/>
                  </a:ext>
                </a:extLst>
              </a:tr>
            </a:tbl>
          </a:graphicData>
        </a:graphic>
      </p:graphicFrame>
      <p:pic>
        <p:nvPicPr>
          <p:cNvPr id="8" name="Google Shape;56;g9574f99518_0_5"/>
          <p:cNvPicPr preferRelativeResize="0"/>
          <p:nvPr/>
        </p:nvPicPr>
        <p:blipFill>
          <a:blip r:embed="rId4">
            <a:alphaModFix/>
          </a:blip>
          <a:stretch>
            <a:fillRect/>
          </a:stretch>
        </p:blipFill>
        <p:spPr>
          <a:xfrm>
            <a:off x="372049" y="690912"/>
            <a:ext cx="2695410" cy="3593880"/>
          </a:xfrm>
          <a:prstGeom prst="rect">
            <a:avLst/>
          </a:prstGeom>
          <a:noFill/>
          <a:ln>
            <a:noFill/>
          </a:ln>
        </p:spPr>
      </p:pic>
      <p:pic>
        <p:nvPicPr>
          <p:cNvPr id="2" name="Picture 1"/>
          <p:cNvPicPr>
            <a:picLocks noChangeAspect="1"/>
          </p:cNvPicPr>
          <p:nvPr/>
        </p:nvPicPr>
        <p:blipFill>
          <a:blip r:embed="rId5"/>
          <a:stretch>
            <a:fillRect/>
          </a:stretch>
        </p:blipFill>
        <p:spPr>
          <a:xfrm>
            <a:off x="6139046" y="721787"/>
            <a:ext cx="2671355" cy="3561807"/>
          </a:xfrm>
          <a:prstGeom prst="rect">
            <a:avLst/>
          </a:prstGeom>
        </p:spPr>
      </p:pic>
      <p:pic>
        <p:nvPicPr>
          <p:cNvPr id="3" name="Picture 2"/>
          <p:cNvPicPr>
            <a:picLocks noChangeAspect="1"/>
          </p:cNvPicPr>
          <p:nvPr/>
        </p:nvPicPr>
        <p:blipFill>
          <a:blip r:embed="rId6"/>
          <a:stretch>
            <a:fillRect/>
          </a:stretch>
        </p:blipFill>
        <p:spPr>
          <a:xfrm>
            <a:off x="6139046" y="690913"/>
            <a:ext cx="2668313" cy="3557750"/>
          </a:xfrm>
          <a:prstGeom prst="rect">
            <a:avLst/>
          </a:prstGeom>
        </p:spPr>
      </p:pic>
    </p:spTree>
    <p:extLst>
      <p:ext uri="{BB962C8B-B14F-4D97-AF65-F5344CB8AC3E}">
        <p14:creationId xmlns:p14="http://schemas.microsoft.com/office/powerpoint/2010/main" val="416033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22"/>
          <p:cNvSpPr/>
          <p:nvPr/>
        </p:nvSpPr>
        <p:spPr>
          <a:xfrm>
            <a:off x="2681337" y="904156"/>
            <a:ext cx="2880320" cy="360040"/>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a:solidFill>
                  <a:srgbClr val="FFFFFF"/>
                </a:solidFill>
                <a:latin typeface="Arial"/>
                <a:ea typeface="Arial"/>
                <a:cs typeface="Arial"/>
                <a:sym typeface="Arial"/>
              </a:rPr>
              <a:t>Teams 1-9</a:t>
            </a:r>
            <a:endParaRPr sz="1600" b="1" i="0" u="none" strike="noStrike" cap="none">
              <a:solidFill>
                <a:srgbClr val="FFFFFF"/>
              </a:solidFill>
              <a:latin typeface="Arial"/>
              <a:ea typeface="Arial"/>
              <a:cs typeface="Arial"/>
              <a:sym typeface="Arial"/>
            </a:endParaRPr>
          </a:p>
        </p:txBody>
      </p:sp>
      <p:sp>
        <p:nvSpPr>
          <p:cNvPr id="514" name="Google Shape;514;p22"/>
          <p:cNvSpPr/>
          <p:nvPr/>
        </p:nvSpPr>
        <p:spPr>
          <a:xfrm>
            <a:off x="5695077" y="910604"/>
            <a:ext cx="2880320" cy="360040"/>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a:solidFill>
                  <a:srgbClr val="FFFFFF"/>
                </a:solidFill>
                <a:latin typeface="Arial"/>
                <a:ea typeface="Arial"/>
                <a:cs typeface="Arial"/>
                <a:sym typeface="Arial"/>
              </a:rPr>
              <a:t>Teams 10-23</a:t>
            </a:r>
            <a:endParaRPr sz="1600" b="1" i="0" u="none" strike="noStrike" cap="none">
              <a:solidFill>
                <a:srgbClr val="FFFFFF"/>
              </a:solidFill>
              <a:latin typeface="Arial"/>
              <a:ea typeface="Arial"/>
              <a:cs typeface="Arial"/>
              <a:sym typeface="Arial"/>
            </a:endParaRPr>
          </a:p>
        </p:txBody>
      </p:sp>
      <p:sp>
        <p:nvSpPr>
          <p:cNvPr id="515" name="Google Shape;515;p22"/>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Team OCEAN Composition &amp; Performance </a:t>
            </a:r>
            <a:endParaRPr sz="1800" b="0">
              <a:solidFill>
                <a:srgbClr val="595959"/>
              </a:solidFill>
              <a:latin typeface="Arial"/>
              <a:ea typeface="Arial"/>
              <a:cs typeface="Arial"/>
              <a:sym typeface="Arial"/>
            </a:endParaRPr>
          </a:p>
        </p:txBody>
      </p:sp>
      <p:sp>
        <p:nvSpPr>
          <p:cNvPr id="516" name="Google Shape;516;p22"/>
          <p:cNvSpPr/>
          <p:nvPr/>
        </p:nvSpPr>
        <p:spPr>
          <a:xfrm>
            <a:off x="2658241" y="808165"/>
            <a:ext cx="2903415" cy="4560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dirty="0">
                <a:solidFill>
                  <a:schemeClr val="dk1"/>
                </a:solidFill>
                <a:latin typeface="Arial"/>
                <a:ea typeface="Arial"/>
                <a:cs typeface="Arial"/>
                <a:sym typeface="Arial"/>
              </a:rPr>
              <a:t>Teams </a:t>
            </a:r>
            <a:r>
              <a:rPr lang="en-US" sz="1600" b="1" dirty="0" smtClean="0">
                <a:solidFill>
                  <a:schemeClr val="dk1"/>
                </a:solidFill>
                <a:latin typeface="Arial"/>
                <a:ea typeface="Arial"/>
                <a:cs typeface="Arial"/>
                <a:sym typeface="Arial"/>
              </a:rPr>
              <a:t>1, 4, 5</a:t>
            </a:r>
            <a:endParaRPr sz="1600" b="1" i="0" u="none" strike="noStrike" cap="none" dirty="0">
              <a:solidFill>
                <a:schemeClr val="dk1"/>
              </a:solidFill>
              <a:latin typeface="Arial"/>
              <a:ea typeface="Arial"/>
              <a:cs typeface="Arial"/>
              <a:sym typeface="Arial"/>
            </a:endParaRPr>
          </a:p>
        </p:txBody>
      </p:sp>
      <p:sp>
        <p:nvSpPr>
          <p:cNvPr id="517" name="Google Shape;517;p22"/>
          <p:cNvSpPr txBox="1"/>
          <p:nvPr/>
        </p:nvSpPr>
        <p:spPr>
          <a:xfrm>
            <a:off x="1853914" y="3001983"/>
            <a:ext cx="62869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C00000"/>
                </a:solidFill>
                <a:latin typeface="Arial"/>
                <a:ea typeface="Arial"/>
                <a:cs typeface="Arial"/>
                <a:sym typeface="Arial"/>
              </a:rPr>
              <a:t>Who</a:t>
            </a:r>
            <a:endParaRPr/>
          </a:p>
        </p:txBody>
      </p:sp>
      <p:sp>
        <p:nvSpPr>
          <p:cNvPr id="518" name="Google Shape;518;p22"/>
          <p:cNvSpPr txBox="1"/>
          <p:nvPr/>
        </p:nvSpPr>
        <p:spPr>
          <a:xfrm>
            <a:off x="1044397" y="3955025"/>
            <a:ext cx="143821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a:solidFill>
                  <a:srgbClr val="C00000"/>
                </a:solidFill>
                <a:latin typeface="Arial"/>
                <a:ea typeface="Arial"/>
                <a:cs typeface="Arial"/>
                <a:sym typeface="Arial"/>
              </a:rPr>
              <a:t>Performance</a:t>
            </a:r>
            <a:endParaRPr sz="1600" b="1" i="1" u="none" strike="noStrike" cap="none">
              <a:solidFill>
                <a:srgbClr val="C00000"/>
              </a:solidFill>
              <a:latin typeface="Arial"/>
              <a:ea typeface="Arial"/>
              <a:cs typeface="Arial"/>
              <a:sym typeface="Arial"/>
            </a:endParaRPr>
          </a:p>
        </p:txBody>
      </p:sp>
      <p:sp>
        <p:nvSpPr>
          <p:cNvPr id="519" name="Google Shape;519;p22"/>
          <p:cNvSpPr/>
          <p:nvPr/>
        </p:nvSpPr>
        <p:spPr>
          <a:xfrm>
            <a:off x="2658241" y="2836482"/>
            <a:ext cx="2903415" cy="648072"/>
          </a:xfrm>
          <a:prstGeom prst="rect">
            <a:avLst/>
          </a:prstGeom>
          <a:solidFill>
            <a:srgbClr val="F2F2F2"/>
          </a:solidFill>
          <a:ln>
            <a:noFill/>
          </a:ln>
        </p:spPr>
        <p:txBody>
          <a:bodyPr spcFirstLastPara="1" wrap="square" lIns="0" tIns="45700" rIns="72000" bIns="45700" anchor="ctr" anchorCtr="0">
            <a:noAutofit/>
          </a:bodyPr>
          <a:lstStyle/>
          <a:p>
            <a:pPr marL="0" marR="0" lvl="0" indent="0" algn="ctr" rtl="0">
              <a:spcBef>
                <a:spcPts val="0"/>
              </a:spcBef>
              <a:spcAft>
                <a:spcPts val="0"/>
              </a:spcAft>
              <a:buNone/>
            </a:pPr>
            <a:r>
              <a:rPr lang="en-US" sz="1500" b="1">
                <a:solidFill>
                  <a:schemeClr val="dk1"/>
                </a:solidFill>
                <a:latin typeface="Maven Pro"/>
                <a:ea typeface="Maven Pro"/>
                <a:cs typeface="Maven Pro"/>
                <a:sym typeface="Maven Pro"/>
              </a:rPr>
              <a:t>“Unbalanced” Teams</a:t>
            </a:r>
            <a:endParaRPr sz="1500" b="1">
              <a:solidFill>
                <a:schemeClr val="dk1"/>
              </a:solidFill>
              <a:latin typeface="Maven Pro"/>
              <a:ea typeface="Maven Pro"/>
              <a:cs typeface="Maven Pro"/>
              <a:sym typeface="Maven Pro"/>
            </a:endParaRPr>
          </a:p>
        </p:txBody>
      </p:sp>
      <p:sp>
        <p:nvSpPr>
          <p:cNvPr id="520" name="Google Shape;520;p22"/>
          <p:cNvSpPr/>
          <p:nvPr/>
        </p:nvSpPr>
        <p:spPr>
          <a:xfrm>
            <a:off x="2658241" y="3601415"/>
            <a:ext cx="2903415" cy="1045775"/>
          </a:xfrm>
          <a:prstGeom prst="rect">
            <a:avLst/>
          </a:prstGeom>
          <a:solidFill>
            <a:srgbClr val="F2F2F2"/>
          </a:solidFill>
          <a:ln>
            <a:noFill/>
          </a:ln>
        </p:spPr>
        <p:txBody>
          <a:bodyPr spcFirstLastPara="1" wrap="square" lIns="0" tIns="45700" rIns="72000" bIns="45700" anchor="ctr" anchorCtr="0">
            <a:noAutofit/>
          </a:bodyPr>
          <a:lstStyle/>
          <a:p>
            <a:pPr marL="285750" marR="0" lvl="0" indent="-171450" algn="l" rtl="0">
              <a:spcBef>
                <a:spcPts val="0"/>
              </a:spcBef>
              <a:spcAft>
                <a:spcPts val="0"/>
              </a:spcAft>
              <a:buClr>
                <a:srgbClr val="C00000"/>
              </a:buClr>
              <a:buSzPts val="1500"/>
              <a:buFont typeface="Noto Sans Symbols"/>
              <a:buChar char="▪"/>
            </a:pPr>
            <a:r>
              <a:rPr lang="en-US" sz="1500" dirty="0">
                <a:solidFill>
                  <a:schemeClr val="dk1"/>
                </a:solidFill>
                <a:latin typeface="Maven Pro"/>
                <a:ea typeface="Maven Pro"/>
                <a:cs typeface="Maven Pro"/>
                <a:sym typeface="Maven Pro"/>
              </a:rPr>
              <a:t>Average of </a:t>
            </a:r>
            <a:r>
              <a:rPr lang="en-US" sz="1500" b="1" dirty="0" smtClean="0">
                <a:solidFill>
                  <a:schemeClr val="accent4"/>
                </a:solidFill>
                <a:latin typeface="Maven Pro"/>
                <a:ea typeface="Maven Pro"/>
                <a:cs typeface="Maven Pro"/>
                <a:sym typeface="Maven Pro"/>
              </a:rPr>
              <a:t>42 </a:t>
            </a:r>
            <a:r>
              <a:rPr lang="en-US" sz="1500" b="1" dirty="0">
                <a:solidFill>
                  <a:schemeClr val="accent4"/>
                </a:solidFill>
                <a:latin typeface="Maven Pro"/>
                <a:ea typeface="Maven Pro"/>
                <a:cs typeface="Maven Pro"/>
                <a:sym typeface="Maven Pro"/>
              </a:rPr>
              <a:t>cm</a:t>
            </a:r>
            <a:r>
              <a:rPr lang="en-US" sz="1500" b="1" dirty="0">
                <a:solidFill>
                  <a:srgbClr val="C00000"/>
                </a:solidFill>
                <a:latin typeface="Maven Pro"/>
                <a:ea typeface="Maven Pro"/>
                <a:cs typeface="Maven Pro"/>
                <a:sym typeface="Maven Pro"/>
              </a:rPr>
              <a:t> </a:t>
            </a:r>
            <a:endParaRPr dirty="0"/>
          </a:p>
          <a:p>
            <a:pPr marL="285750" marR="0" lvl="0" indent="-171450" algn="l" rtl="0">
              <a:spcBef>
                <a:spcPts val="0"/>
              </a:spcBef>
              <a:spcAft>
                <a:spcPts val="0"/>
              </a:spcAft>
              <a:buClr>
                <a:srgbClr val="C00000"/>
              </a:buClr>
              <a:buSzPts val="1500"/>
              <a:buFont typeface="Noto Sans Symbols"/>
              <a:buChar char="▪"/>
            </a:pPr>
            <a:r>
              <a:rPr lang="en-US" sz="1500" dirty="0" smtClean="0">
                <a:solidFill>
                  <a:schemeClr val="dk1"/>
                </a:solidFill>
                <a:latin typeface="Maven Pro"/>
                <a:ea typeface="Maven Pro"/>
                <a:cs typeface="Maven Pro"/>
                <a:sym typeface="Maven Pro"/>
              </a:rPr>
              <a:t>33 % </a:t>
            </a:r>
            <a:r>
              <a:rPr lang="en-US" sz="1500" dirty="0">
                <a:solidFill>
                  <a:schemeClr val="dk1"/>
                </a:solidFill>
                <a:latin typeface="Maven Pro"/>
                <a:ea typeface="Maven Pro"/>
                <a:cs typeface="Maven Pro"/>
                <a:sym typeface="Maven Pro"/>
              </a:rPr>
              <a:t>of teams: Tower heights = 0 </a:t>
            </a:r>
            <a:endParaRPr dirty="0"/>
          </a:p>
        </p:txBody>
      </p:sp>
      <p:sp>
        <p:nvSpPr>
          <p:cNvPr id="521" name="Google Shape;521;p22"/>
          <p:cNvSpPr/>
          <p:nvPr/>
        </p:nvSpPr>
        <p:spPr>
          <a:xfrm>
            <a:off x="5695077" y="814613"/>
            <a:ext cx="2903414" cy="4560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dirty="0">
                <a:solidFill>
                  <a:schemeClr val="dk1"/>
                </a:solidFill>
                <a:latin typeface="Arial"/>
                <a:ea typeface="Arial"/>
                <a:cs typeface="Arial"/>
                <a:sym typeface="Arial"/>
              </a:rPr>
              <a:t>Teams </a:t>
            </a:r>
            <a:r>
              <a:rPr lang="en-US" sz="1600" b="1" dirty="0" smtClean="0">
                <a:solidFill>
                  <a:schemeClr val="dk1"/>
                </a:solidFill>
              </a:rPr>
              <a:t>2, 3, 6</a:t>
            </a:r>
            <a:endParaRPr sz="1600" b="1" i="0" u="none" strike="noStrike" cap="none" dirty="0">
              <a:solidFill>
                <a:schemeClr val="dk1"/>
              </a:solidFill>
              <a:latin typeface="Arial"/>
              <a:ea typeface="Arial"/>
              <a:cs typeface="Arial"/>
              <a:sym typeface="Arial"/>
            </a:endParaRPr>
          </a:p>
        </p:txBody>
      </p:sp>
      <p:sp>
        <p:nvSpPr>
          <p:cNvPr id="522" name="Google Shape;522;p22"/>
          <p:cNvSpPr/>
          <p:nvPr/>
        </p:nvSpPr>
        <p:spPr>
          <a:xfrm>
            <a:off x="5671981" y="2842930"/>
            <a:ext cx="2903415" cy="648072"/>
          </a:xfrm>
          <a:prstGeom prst="rect">
            <a:avLst/>
          </a:prstGeom>
          <a:solidFill>
            <a:srgbClr val="F2F2F2"/>
          </a:solidFill>
          <a:ln>
            <a:noFill/>
          </a:ln>
        </p:spPr>
        <p:txBody>
          <a:bodyPr spcFirstLastPara="1" wrap="square" lIns="0" tIns="45700" rIns="72000" bIns="45700" anchor="ctr" anchorCtr="0">
            <a:noAutofit/>
          </a:bodyPr>
          <a:lstStyle/>
          <a:p>
            <a:pPr marL="0" marR="0" lvl="0" indent="0" algn="ctr" rtl="0">
              <a:spcBef>
                <a:spcPts val="0"/>
              </a:spcBef>
              <a:spcAft>
                <a:spcPts val="0"/>
              </a:spcAft>
              <a:buNone/>
            </a:pPr>
            <a:r>
              <a:rPr lang="en-US" sz="1500" b="1">
                <a:solidFill>
                  <a:schemeClr val="dk1"/>
                </a:solidFill>
                <a:latin typeface="Maven Pro"/>
                <a:ea typeface="Maven Pro"/>
                <a:cs typeface="Maven Pro"/>
                <a:sym typeface="Maven Pro"/>
              </a:rPr>
              <a:t>”Balanced” teams with complementary personalities</a:t>
            </a:r>
            <a:endParaRPr/>
          </a:p>
        </p:txBody>
      </p:sp>
      <p:sp>
        <p:nvSpPr>
          <p:cNvPr id="523" name="Google Shape;523;p22"/>
          <p:cNvSpPr/>
          <p:nvPr/>
        </p:nvSpPr>
        <p:spPr>
          <a:xfrm>
            <a:off x="5671981" y="3607863"/>
            <a:ext cx="2903415" cy="1045775"/>
          </a:xfrm>
          <a:prstGeom prst="rect">
            <a:avLst/>
          </a:prstGeom>
          <a:solidFill>
            <a:srgbClr val="F2F2F2"/>
          </a:solidFill>
          <a:ln>
            <a:noFill/>
          </a:ln>
        </p:spPr>
        <p:txBody>
          <a:bodyPr spcFirstLastPara="1" wrap="square" lIns="0" tIns="45700" rIns="72000" bIns="45700" anchor="ctr" anchorCtr="0">
            <a:noAutofit/>
          </a:bodyPr>
          <a:lstStyle/>
          <a:p>
            <a:pPr marL="285750" marR="0" lvl="0" indent="-171450" algn="l" rtl="0">
              <a:spcBef>
                <a:spcPts val="0"/>
              </a:spcBef>
              <a:spcAft>
                <a:spcPts val="0"/>
              </a:spcAft>
              <a:buClr>
                <a:srgbClr val="C00000"/>
              </a:buClr>
              <a:buSzPts val="1500"/>
              <a:buFont typeface="Noto Sans Symbols"/>
              <a:buChar char="▪"/>
            </a:pPr>
            <a:r>
              <a:rPr lang="en-US" sz="1500" dirty="0">
                <a:solidFill>
                  <a:schemeClr val="dk1"/>
                </a:solidFill>
                <a:latin typeface="Maven Pro"/>
                <a:ea typeface="Maven Pro"/>
                <a:cs typeface="Maven Pro"/>
                <a:sym typeface="Maven Pro"/>
              </a:rPr>
              <a:t>Average of </a:t>
            </a:r>
            <a:r>
              <a:rPr lang="en-US" sz="1500" b="1" dirty="0" smtClean="0">
                <a:solidFill>
                  <a:srgbClr val="C00000"/>
                </a:solidFill>
                <a:latin typeface="Maven Pro"/>
                <a:ea typeface="Maven Pro"/>
                <a:cs typeface="Maven Pro"/>
                <a:sym typeface="Maven Pro"/>
              </a:rPr>
              <a:t>50 </a:t>
            </a:r>
            <a:r>
              <a:rPr lang="en-US" sz="1500" b="1" dirty="0">
                <a:solidFill>
                  <a:srgbClr val="C00000"/>
                </a:solidFill>
                <a:latin typeface="Maven Pro"/>
                <a:ea typeface="Maven Pro"/>
                <a:cs typeface="Maven Pro"/>
                <a:sym typeface="Maven Pro"/>
              </a:rPr>
              <a:t>cm </a:t>
            </a:r>
            <a:endParaRPr dirty="0"/>
          </a:p>
          <a:p>
            <a:pPr marL="285750" marR="0" lvl="0" indent="-171450" algn="l" rtl="0">
              <a:spcBef>
                <a:spcPts val="0"/>
              </a:spcBef>
              <a:spcAft>
                <a:spcPts val="0"/>
              </a:spcAft>
              <a:buClr>
                <a:srgbClr val="C00000"/>
              </a:buClr>
              <a:buSzPts val="1500"/>
              <a:buFont typeface="Noto Sans Symbols"/>
              <a:buChar char="▪"/>
            </a:pPr>
            <a:r>
              <a:rPr lang="en-US" sz="1500" dirty="0">
                <a:solidFill>
                  <a:schemeClr val="dk1"/>
                </a:solidFill>
                <a:latin typeface="Maven Pro"/>
                <a:ea typeface="Maven Pro"/>
                <a:cs typeface="Maven Pro"/>
                <a:sym typeface="Maven Pro"/>
              </a:rPr>
              <a:t>0</a:t>
            </a:r>
            <a:r>
              <a:rPr lang="en-US" sz="1500" dirty="0" smtClean="0">
                <a:solidFill>
                  <a:schemeClr val="dk1"/>
                </a:solidFill>
                <a:latin typeface="Maven Pro"/>
                <a:ea typeface="Maven Pro"/>
                <a:cs typeface="Maven Pro"/>
                <a:sym typeface="Maven Pro"/>
              </a:rPr>
              <a:t>% </a:t>
            </a:r>
            <a:r>
              <a:rPr lang="en-US" sz="1500" dirty="0">
                <a:solidFill>
                  <a:schemeClr val="dk1"/>
                </a:solidFill>
                <a:latin typeface="Maven Pro"/>
                <a:ea typeface="Maven Pro"/>
                <a:cs typeface="Maven Pro"/>
                <a:sym typeface="Maven Pro"/>
              </a:rPr>
              <a:t>of teams: Tower heights = 0 </a:t>
            </a:r>
            <a:endParaRPr dirty="0"/>
          </a:p>
        </p:txBody>
      </p:sp>
      <p:pic>
        <p:nvPicPr>
          <p:cNvPr id="524" name="Google Shape;524;p22" descr="A group of people sitting at a table&#10;&#10;Description automatically generated"/>
          <p:cNvPicPr preferRelativeResize="0"/>
          <p:nvPr/>
        </p:nvPicPr>
        <p:blipFill rotWithShape="1">
          <a:blip r:embed="rId3">
            <a:alphaModFix/>
          </a:blip>
          <a:srcRect/>
          <a:stretch/>
        </p:blipFill>
        <p:spPr>
          <a:xfrm>
            <a:off x="3210988" y="1381057"/>
            <a:ext cx="1857529" cy="1310154"/>
          </a:xfrm>
          <a:prstGeom prst="rect">
            <a:avLst/>
          </a:prstGeom>
          <a:noFill/>
          <a:ln w="9525" cap="flat" cmpd="sng">
            <a:solidFill>
              <a:schemeClr val="dk2"/>
            </a:solidFill>
            <a:prstDash val="solid"/>
            <a:round/>
            <a:headEnd type="none" w="sm" len="sm"/>
            <a:tailEnd type="none" w="sm" len="sm"/>
          </a:ln>
        </p:spPr>
      </p:pic>
      <p:pic>
        <p:nvPicPr>
          <p:cNvPr id="525" name="Google Shape;525;p22" descr="A group of people in a room&#10;&#10;Description automatically generated"/>
          <p:cNvPicPr preferRelativeResize="0"/>
          <p:nvPr/>
        </p:nvPicPr>
        <p:blipFill rotWithShape="1">
          <a:blip r:embed="rId4">
            <a:alphaModFix/>
          </a:blip>
          <a:srcRect/>
          <a:stretch/>
        </p:blipFill>
        <p:spPr>
          <a:xfrm>
            <a:off x="6218019" y="1359872"/>
            <a:ext cx="1857529" cy="1325794"/>
          </a:xfrm>
          <a:prstGeom prst="rect">
            <a:avLst/>
          </a:prstGeom>
          <a:noFill/>
          <a:ln w="9525" cap="flat" cmpd="sng">
            <a:solidFill>
              <a:schemeClr val="dk2"/>
            </a:solidFill>
            <a:prstDash val="solid"/>
            <a:round/>
            <a:headEnd type="none" w="sm" len="sm"/>
            <a:tailEnd type="none" w="sm" len="sm"/>
          </a:ln>
        </p:spPr>
      </p:pic>
      <p:pic>
        <p:nvPicPr>
          <p:cNvPr id="526" name="Google Shape;526;p22"/>
          <p:cNvPicPr preferRelativeResize="0"/>
          <p:nvPr/>
        </p:nvPicPr>
        <p:blipFill rotWithShape="1">
          <a:blip r:embed="rId5">
            <a:alphaModFix/>
          </a:blip>
          <a:srcRect/>
          <a:stretch/>
        </p:blipFill>
        <p:spPr>
          <a:xfrm>
            <a:off x="8241789" y="179306"/>
            <a:ext cx="799798" cy="513507"/>
          </a:xfrm>
          <a:prstGeom prst="rect">
            <a:avLst/>
          </a:prstGeom>
          <a:noFill/>
          <a:ln>
            <a:noFill/>
          </a:ln>
        </p:spPr>
      </p:pic>
      <p:sp>
        <p:nvSpPr>
          <p:cNvPr id="527" name="Google Shape;527;p22"/>
          <p:cNvSpPr/>
          <p:nvPr/>
        </p:nvSpPr>
        <p:spPr>
          <a:xfrm rot="-428002">
            <a:off x="235157" y="1213980"/>
            <a:ext cx="2388430" cy="1672719"/>
          </a:xfrm>
          <a:prstGeom prst="foldedCorner">
            <a:avLst>
              <a:gd name="adj" fmla="val 16276"/>
            </a:avLst>
          </a:prstGeom>
          <a:solidFill>
            <a:srgbClr val="FFFFCC"/>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528" name="Google Shape;528;p22"/>
          <p:cNvSpPr txBox="1"/>
          <p:nvPr/>
        </p:nvSpPr>
        <p:spPr>
          <a:xfrm rot="-429657">
            <a:off x="330864" y="1150027"/>
            <a:ext cx="2195240" cy="18148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24" b="1" dirty="0">
                <a:solidFill>
                  <a:schemeClr val="dk1"/>
                </a:solidFill>
                <a:latin typeface="Arial"/>
                <a:ea typeface="Arial"/>
                <a:cs typeface="Arial"/>
                <a:sym typeface="Arial"/>
              </a:rPr>
              <a:t>Examples of “Unbalanced” OCEAN Teams:</a:t>
            </a:r>
            <a:endParaRPr dirty="0"/>
          </a:p>
          <a:p>
            <a:pPr marL="169863" marR="0" lvl="0" indent="-169863" algn="l" rtl="0">
              <a:spcBef>
                <a:spcPts val="0"/>
              </a:spcBef>
              <a:spcAft>
                <a:spcPts val="0"/>
              </a:spcAft>
              <a:buClr>
                <a:schemeClr val="dk1"/>
              </a:buClr>
              <a:buSzPts val="1224"/>
              <a:buFont typeface="Arial"/>
              <a:buChar char="-"/>
            </a:pPr>
            <a:r>
              <a:rPr lang="en-US" sz="1224" dirty="0" smtClean="0">
                <a:solidFill>
                  <a:schemeClr val="dk1"/>
                </a:solidFill>
                <a:latin typeface="Arial"/>
                <a:ea typeface="Arial"/>
                <a:cs typeface="Arial"/>
                <a:sym typeface="Arial"/>
              </a:rPr>
              <a:t>Med Neuro, Med-High Extraversion</a:t>
            </a:r>
          </a:p>
          <a:p>
            <a:pPr marL="169863" marR="0" lvl="0" indent="-169863" algn="l" rtl="0">
              <a:spcBef>
                <a:spcPts val="0"/>
              </a:spcBef>
              <a:spcAft>
                <a:spcPts val="0"/>
              </a:spcAft>
              <a:buClr>
                <a:schemeClr val="dk1"/>
              </a:buClr>
              <a:buSzPts val="1224"/>
              <a:buFont typeface="Arial"/>
              <a:buChar char="-"/>
            </a:pPr>
            <a:r>
              <a:rPr lang="en-GB" sz="1224" dirty="0" smtClean="0">
                <a:solidFill>
                  <a:schemeClr val="dk1"/>
                </a:solidFill>
              </a:rPr>
              <a:t>~Med Openness, High Extraversion</a:t>
            </a:r>
          </a:p>
          <a:p>
            <a:pPr marL="169863" marR="0" lvl="0" indent="-169863" algn="l" rtl="0">
              <a:spcBef>
                <a:spcPts val="0"/>
              </a:spcBef>
              <a:spcAft>
                <a:spcPts val="0"/>
              </a:spcAft>
              <a:buClr>
                <a:schemeClr val="dk1"/>
              </a:buClr>
              <a:buSzPts val="1224"/>
              <a:buFont typeface="Arial"/>
              <a:buChar char="-"/>
            </a:pPr>
            <a:r>
              <a:rPr lang="en-GB" sz="1224" dirty="0" smtClean="0">
                <a:solidFill>
                  <a:schemeClr val="dk1"/>
                </a:solidFill>
              </a:rPr>
              <a:t>~Low-Med Extraversion, High </a:t>
            </a:r>
            <a:r>
              <a:rPr lang="en-GB" sz="1224" dirty="0" err="1" smtClean="0">
                <a:solidFill>
                  <a:schemeClr val="dk1"/>
                </a:solidFill>
              </a:rPr>
              <a:t>Opennes</a:t>
            </a:r>
            <a:endParaRPr lang="en-GB" sz="1224" dirty="0" smtClean="0">
              <a:solidFill>
                <a:schemeClr val="dk1"/>
              </a:solidFill>
            </a:endParaRPr>
          </a:p>
          <a:p>
            <a:pPr marL="169863" marR="0" lvl="0" indent="-169863" algn="l" rtl="0">
              <a:spcBef>
                <a:spcPts val="0"/>
              </a:spcBef>
              <a:spcAft>
                <a:spcPts val="0"/>
              </a:spcAft>
              <a:buClr>
                <a:schemeClr val="dk1"/>
              </a:buClr>
              <a:buSzPts val="1224"/>
              <a:buFont typeface="Arial"/>
              <a:buChar char="-"/>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fade">
                                      <p:cBhvr>
                                        <p:cTn id="7" dur="500"/>
                                        <p:tgtEl>
                                          <p:spTgt spid="528"/>
                                        </p:tgtEl>
                                      </p:cBhvr>
                                    </p:animEffect>
                                  </p:childTnLst>
                                </p:cTn>
                              </p:par>
                              <p:par>
                                <p:cTn id="8" presetID="10" presetClass="entr" presetSubtype="0" fill="hold" nodeType="withEffect">
                                  <p:stCondLst>
                                    <p:cond delay="0"/>
                                  </p:stCondLst>
                                  <p:childTnLst>
                                    <p:set>
                                      <p:cBhvr>
                                        <p:cTn id="9" dur="1" fill="hold">
                                          <p:stCondLst>
                                            <p:cond delay="0"/>
                                          </p:stCondLst>
                                        </p:cTn>
                                        <p:tgtEl>
                                          <p:spTgt spid="527"/>
                                        </p:tgtEl>
                                        <p:attrNameLst>
                                          <p:attrName>style.visibility</p:attrName>
                                        </p:attrNameLst>
                                      </p:cBhvr>
                                      <p:to>
                                        <p:strVal val="visible"/>
                                      </p:to>
                                    </p:set>
                                    <p:animEffect transition="in" filter="fade">
                                      <p:cBhvr>
                                        <p:cTn id="10" dur="500"/>
                                        <p:tgtEl>
                                          <p:spTgt spid="52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4957" y="43545"/>
            <a:ext cx="4906734" cy="5054632"/>
          </a:xfrm>
          <a:prstGeom prst="rect">
            <a:avLst/>
          </a:prstGeom>
        </p:spPr>
      </p:pic>
    </p:spTree>
    <p:extLst>
      <p:ext uri="{BB962C8B-B14F-4D97-AF65-F5344CB8AC3E}">
        <p14:creationId xmlns:p14="http://schemas.microsoft.com/office/powerpoint/2010/main" val="42657590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3"/>
          <p:cNvSpPr/>
          <p:nvPr/>
        </p:nvSpPr>
        <p:spPr>
          <a:xfrm>
            <a:off x="0" y="-1188"/>
            <a:ext cx="9146220" cy="5144688"/>
          </a:xfrm>
          <a:prstGeom prst="rect">
            <a:avLst/>
          </a:prstGeom>
          <a:solidFill>
            <a:srgbClr val="B2B2B2"/>
          </a:solidFill>
          <a:ln w="9525" cap="flat" cmpd="sng">
            <a:solidFill>
              <a:srgbClr val="B2B2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3"/>
          <p:cNvSpPr/>
          <p:nvPr/>
        </p:nvSpPr>
        <p:spPr>
          <a:xfrm>
            <a:off x="973091" y="3664040"/>
            <a:ext cx="7224080" cy="320040"/>
          </a:xfrm>
          <a:prstGeom prst="roundRect">
            <a:avLst>
              <a:gd name="adj" fmla="val 16667"/>
            </a:avLst>
          </a:prstGeom>
          <a:solidFill>
            <a:srgbClr val="FED7AC"/>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YOUR IDEAL CO-FOUNDER</a:t>
            </a:r>
            <a:endParaRPr/>
          </a:p>
        </p:txBody>
      </p:sp>
      <p:sp>
        <p:nvSpPr>
          <p:cNvPr id="535" name="Google Shape;535;p23"/>
          <p:cNvSpPr/>
          <p:nvPr/>
        </p:nvSpPr>
        <p:spPr>
          <a:xfrm rot="10800000">
            <a:off x="5245031" y="2989528"/>
            <a:ext cx="2489430" cy="585577"/>
          </a:xfrm>
          <a:custGeom>
            <a:avLst/>
            <a:gdLst/>
            <a:ahLst/>
            <a:cxnLst/>
            <a:rect l="l" t="t" r="r" b="b"/>
            <a:pathLst>
              <a:path w="2489430" h="585577" extrusionOk="0">
                <a:moveTo>
                  <a:pt x="1292400" y="585577"/>
                </a:moveTo>
                <a:lnTo>
                  <a:pt x="1172894" y="585577"/>
                </a:lnTo>
                <a:lnTo>
                  <a:pt x="1172894" y="355574"/>
                </a:lnTo>
                <a:lnTo>
                  <a:pt x="119506" y="355574"/>
                </a:lnTo>
                <a:lnTo>
                  <a:pt x="119506" y="584019"/>
                </a:lnTo>
                <a:lnTo>
                  <a:pt x="0" y="584019"/>
                </a:lnTo>
                <a:lnTo>
                  <a:pt x="0" y="284135"/>
                </a:lnTo>
                <a:lnTo>
                  <a:pt x="0" y="284135"/>
                </a:lnTo>
                <a:lnTo>
                  <a:pt x="0" y="236067"/>
                </a:lnTo>
                <a:lnTo>
                  <a:pt x="1172494" y="236067"/>
                </a:lnTo>
                <a:lnTo>
                  <a:pt x="1172494" y="118289"/>
                </a:lnTo>
                <a:lnTo>
                  <a:pt x="1113349" y="118289"/>
                </a:lnTo>
                <a:lnTo>
                  <a:pt x="1231638" y="0"/>
                </a:lnTo>
                <a:lnTo>
                  <a:pt x="1349928" y="118289"/>
                </a:lnTo>
                <a:lnTo>
                  <a:pt x="1290783" y="118289"/>
                </a:lnTo>
                <a:lnTo>
                  <a:pt x="1290783" y="236067"/>
                </a:lnTo>
                <a:lnTo>
                  <a:pt x="2489430" y="236068"/>
                </a:lnTo>
                <a:lnTo>
                  <a:pt x="2489430" y="254867"/>
                </a:lnTo>
                <a:lnTo>
                  <a:pt x="2489430" y="254867"/>
                </a:lnTo>
                <a:lnTo>
                  <a:pt x="2489430" y="554751"/>
                </a:lnTo>
                <a:lnTo>
                  <a:pt x="2369924" y="554751"/>
                </a:lnTo>
                <a:lnTo>
                  <a:pt x="2369924" y="355574"/>
                </a:lnTo>
                <a:lnTo>
                  <a:pt x="1292400" y="355574"/>
                </a:lnTo>
                <a:close/>
              </a:path>
            </a:pathLst>
          </a:custGeom>
          <a:solidFill>
            <a:schemeClr val="accent6"/>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536" name="Google Shape;536;p23"/>
          <p:cNvSpPr/>
          <p:nvPr/>
        </p:nvSpPr>
        <p:spPr>
          <a:xfrm rot="10800000">
            <a:off x="1438189" y="2996675"/>
            <a:ext cx="2489430" cy="585577"/>
          </a:xfrm>
          <a:custGeom>
            <a:avLst/>
            <a:gdLst/>
            <a:ahLst/>
            <a:cxnLst/>
            <a:rect l="l" t="t" r="r" b="b"/>
            <a:pathLst>
              <a:path w="2489430" h="585577" extrusionOk="0">
                <a:moveTo>
                  <a:pt x="1292400" y="585577"/>
                </a:moveTo>
                <a:lnTo>
                  <a:pt x="1172894" y="585577"/>
                </a:lnTo>
                <a:lnTo>
                  <a:pt x="1172894" y="355574"/>
                </a:lnTo>
                <a:lnTo>
                  <a:pt x="119506" y="355574"/>
                </a:lnTo>
                <a:lnTo>
                  <a:pt x="119506" y="584019"/>
                </a:lnTo>
                <a:lnTo>
                  <a:pt x="0" y="584019"/>
                </a:lnTo>
                <a:lnTo>
                  <a:pt x="0" y="284135"/>
                </a:lnTo>
                <a:lnTo>
                  <a:pt x="0" y="284135"/>
                </a:lnTo>
                <a:lnTo>
                  <a:pt x="0" y="236067"/>
                </a:lnTo>
                <a:lnTo>
                  <a:pt x="1172494" y="236067"/>
                </a:lnTo>
                <a:lnTo>
                  <a:pt x="1172494" y="118289"/>
                </a:lnTo>
                <a:lnTo>
                  <a:pt x="1113349" y="118289"/>
                </a:lnTo>
                <a:lnTo>
                  <a:pt x="1231638" y="0"/>
                </a:lnTo>
                <a:lnTo>
                  <a:pt x="1349928" y="118289"/>
                </a:lnTo>
                <a:lnTo>
                  <a:pt x="1290783" y="118289"/>
                </a:lnTo>
                <a:lnTo>
                  <a:pt x="1290783" y="236067"/>
                </a:lnTo>
                <a:lnTo>
                  <a:pt x="2489430" y="236068"/>
                </a:lnTo>
                <a:lnTo>
                  <a:pt x="2489430" y="254867"/>
                </a:lnTo>
                <a:lnTo>
                  <a:pt x="2489430" y="254867"/>
                </a:lnTo>
                <a:lnTo>
                  <a:pt x="2489430" y="554751"/>
                </a:lnTo>
                <a:lnTo>
                  <a:pt x="2369924" y="554751"/>
                </a:lnTo>
                <a:lnTo>
                  <a:pt x="2369924" y="355574"/>
                </a:lnTo>
                <a:lnTo>
                  <a:pt x="1292400" y="355574"/>
                </a:lnTo>
                <a:close/>
              </a:path>
            </a:pathLst>
          </a:custGeom>
          <a:solidFill>
            <a:srgbClr val="E46A6E"/>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537" name="Google Shape;537;p23"/>
          <p:cNvSpPr/>
          <p:nvPr/>
        </p:nvSpPr>
        <p:spPr>
          <a:xfrm>
            <a:off x="976039" y="2011914"/>
            <a:ext cx="1044928" cy="1129113"/>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Skills</a:t>
            </a:r>
            <a:endParaRPr/>
          </a:p>
        </p:txBody>
      </p:sp>
      <p:sp>
        <p:nvSpPr>
          <p:cNvPr id="538" name="Google Shape;538;p23"/>
          <p:cNvSpPr/>
          <p:nvPr/>
        </p:nvSpPr>
        <p:spPr>
          <a:xfrm>
            <a:off x="2173069" y="2011914"/>
            <a:ext cx="1044928" cy="1129113"/>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Company Vision</a:t>
            </a:r>
            <a:endParaRPr/>
          </a:p>
        </p:txBody>
      </p:sp>
      <p:sp>
        <p:nvSpPr>
          <p:cNvPr id="539" name="Google Shape;539;p23"/>
          <p:cNvSpPr/>
          <p:nvPr/>
        </p:nvSpPr>
        <p:spPr>
          <a:xfrm>
            <a:off x="3344840" y="2011913"/>
            <a:ext cx="1044928" cy="1129114"/>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Commitment</a:t>
            </a:r>
            <a:endParaRPr/>
          </a:p>
        </p:txBody>
      </p:sp>
      <p:sp>
        <p:nvSpPr>
          <p:cNvPr id="540" name="Google Shape;540;p23"/>
          <p:cNvSpPr/>
          <p:nvPr/>
        </p:nvSpPr>
        <p:spPr>
          <a:xfrm>
            <a:off x="4783443" y="2462864"/>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Personality</a:t>
            </a:r>
            <a:endParaRPr/>
          </a:p>
        </p:txBody>
      </p:sp>
      <p:sp>
        <p:nvSpPr>
          <p:cNvPr id="541" name="Google Shape;541;p23"/>
          <p:cNvSpPr/>
          <p:nvPr/>
        </p:nvSpPr>
        <p:spPr>
          <a:xfrm>
            <a:off x="7152244" y="2011913"/>
            <a:ext cx="1044928" cy="1110319"/>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 Affinity</a:t>
            </a:r>
            <a:endParaRPr/>
          </a:p>
        </p:txBody>
      </p:sp>
      <p:sp>
        <p:nvSpPr>
          <p:cNvPr id="542" name="Google Shape;542;p23"/>
          <p:cNvSpPr/>
          <p:nvPr/>
        </p:nvSpPr>
        <p:spPr>
          <a:xfrm>
            <a:off x="4783442" y="1574354"/>
            <a:ext cx="3413729" cy="321540"/>
          </a:xfrm>
          <a:prstGeom prst="roundRect">
            <a:avLst>
              <a:gd name="adj" fmla="val 12299"/>
            </a:avLst>
          </a:prstGeom>
          <a:solidFill>
            <a:srgbClr val="606060"/>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2 – PERSONAL</a:t>
            </a:r>
            <a:endParaRPr/>
          </a:p>
        </p:txBody>
      </p:sp>
      <p:sp>
        <p:nvSpPr>
          <p:cNvPr id="543" name="Google Shape;543;p23"/>
          <p:cNvSpPr/>
          <p:nvPr/>
        </p:nvSpPr>
        <p:spPr>
          <a:xfrm>
            <a:off x="973091" y="1574354"/>
            <a:ext cx="3413729" cy="321540"/>
          </a:xfrm>
          <a:prstGeom prst="roundRect">
            <a:avLst>
              <a:gd name="adj" fmla="val 12299"/>
            </a:avLst>
          </a:prstGeom>
          <a:solidFill>
            <a:schemeClr val="accent4"/>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1 – PROFESSIONAL</a:t>
            </a:r>
            <a:endParaRPr/>
          </a:p>
        </p:txBody>
      </p:sp>
      <p:sp>
        <p:nvSpPr>
          <p:cNvPr id="544" name="Google Shape;544;p23"/>
          <p:cNvSpPr/>
          <p:nvPr/>
        </p:nvSpPr>
        <p:spPr>
          <a:xfrm>
            <a:off x="4438080" y="1588073"/>
            <a:ext cx="294101" cy="294101"/>
          </a:xfrm>
          <a:prstGeom prst="mathPlus">
            <a:avLst>
              <a:gd name="adj1" fmla="val 23520"/>
            </a:avLst>
          </a:prstGeom>
          <a:solidFill>
            <a:schemeClr val="lt1"/>
          </a:solidFill>
          <a:ln w="1905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545" name="Google Shape;545;p23"/>
          <p:cNvSpPr/>
          <p:nvPr/>
        </p:nvSpPr>
        <p:spPr>
          <a:xfrm>
            <a:off x="1021891"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546" name="Google Shape;546;p23"/>
          <p:cNvSpPr/>
          <p:nvPr/>
        </p:nvSpPr>
        <p:spPr>
          <a:xfrm>
            <a:off x="2204330"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2</a:t>
            </a:r>
            <a:endParaRPr/>
          </a:p>
        </p:txBody>
      </p:sp>
      <p:sp>
        <p:nvSpPr>
          <p:cNvPr id="547" name="Google Shape;547;p23"/>
          <p:cNvSpPr/>
          <p:nvPr/>
        </p:nvSpPr>
        <p:spPr>
          <a:xfrm>
            <a:off x="3387479"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3</a:t>
            </a:r>
            <a:endParaRPr/>
          </a:p>
        </p:txBody>
      </p:sp>
      <p:sp>
        <p:nvSpPr>
          <p:cNvPr id="548" name="Google Shape;548;p23"/>
          <p:cNvSpPr/>
          <p:nvPr/>
        </p:nvSpPr>
        <p:spPr>
          <a:xfrm>
            <a:off x="4816473" y="2500741"/>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549" name="Google Shape;549;p23"/>
          <p:cNvSpPr/>
          <p:nvPr/>
        </p:nvSpPr>
        <p:spPr>
          <a:xfrm>
            <a:off x="7182061" y="2052599"/>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3</a:t>
            </a:r>
            <a:endParaRPr/>
          </a:p>
        </p:txBody>
      </p:sp>
      <p:sp>
        <p:nvSpPr>
          <p:cNvPr id="550" name="Google Shape;550;p23"/>
          <p:cNvSpPr txBox="1"/>
          <p:nvPr/>
        </p:nvSpPr>
        <p:spPr>
          <a:xfrm>
            <a:off x="1937657" y="1129462"/>
            <a:ext cx="526868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FINDING THE RIGHT CO-FOUNDER: THE 2P3 FRAMEWORK</a:t>
            </a:r>
            <a:endParaRPr/>
          </a:p>
        </p:txBody>
      </p:sp>
      <p:sp>
        <p:nvSpPr>
          <p:cNvPr id="551" name="Google Shape;551;p23"/>
          <p:cNvSpPr/>
          <p:nvPr/>
        </p:nvSpPr>
        <p:spPr>
          <a:xfrm>
            <a:off x="5186496" y="2173151"/>
            <a:ext cx="236579" cy="336853"/>
          </a:xfrm>
          <a:prstGeom prst="downArrow">
            <a:avLst>
              <a:gd name="adj1" fmla="val 50000"/>
              <a:gd name="adj2" fmla="val 50000"/>
            </a:avLst>
          </a:prstGeom>
          <a:solidFill>
            <a:srgbClr val="F2F2F2"/>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552" name="Google Shape;552;p23"/>
          <p:cNvSpPr/>
          <p:nvPr/>
        </p:nvSpPr>
        <p:spPr>
          <a:xfrm>
            <a:off x="6384533" y="2173151"/>
            <a:ext cx="236579" cy="336853"/>
          </a:xfrm>
          <a:prstGeom prst="downArrow">
            <a:avLst>
              <a:gd name="adj1" fmla="val 50000"/>
              <a:gd name="adj2" fmla="val 50000"/>
            </a:avLst>
          </a:prstGeom>
          <a:solidFill>
            <a:srgbClr val="F2F2F2"/>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553" name="Google Shape;553;p23"/>
          <p:cNvSpPr/>
          <p:nvPr/>
        </p:nvSpPr>
        <p:spPr>
          <a:xfrm>
            <a:off x="4783443" y="2011913"/>
            <a:ext cx="2241958" cy="306259"/>
          </a:xfrm>
          <a:prstGeom prst="roundRect">
            <a:avLst>
              <a:gd name="adj" fmla="val 12299"/>
            </a:avLst>
          </a:prstGeom>
          <a:solidFill>
            <a:srgbClr val="F2F2F2"/>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(Culture)</a:t>
            </a:r>
            <a:endParaRPr/>
          </a:p>
        </p:txBody>
      </p:sp>
      <p:sp>
        <p:nvSpPr>
          <p:cNvPr id="554" name="Google Shape;554;p23"/>
          <p:cNvSpPr/>
          <p:nvPr/>
        </p:nvSpPr>
        <p:spPr>
          <a:xfrm>
            <a:off x="4785877" y="2464101"/>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Personality</a:t>
            </a:r>
            <a:endParaRPr/>
          </a:p>
        </p:txBody>
      </p:sp>
      <p:sp>
        <p:nvSpPr>
          <p:cNvPr id="555" name="Google Shape;555;p23"/>
          <p:cNvSpPr/>
          <p:nvPr/>
        </p:nvSpPr>
        <p:spPr>
          <a:xfrm>
            <a:off x="4818907" y="2501978"/>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556" name="Google Shape;556;p23"/>
          <p:cNvSpPr/>
          <p:nvPr/>
        </p:nvSpPr>
        <p:spPr>
          <a:xfrm>
            <a:off x="0" y="-5272"/>
            <a:ext cx="9146220" cy="5144688"/>
          </a:xfrm>
          <a:prstGeom prst="rect">
            <a:avLst/>
          </a:prstGeom>
          <a:solidFill>
            <a:schemeClr val="lt1">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3"/>
          <p:cNvSpPr/>
          <p:nvPr/>
        </p:nvSpPr>
        <p:spPr>
          <a:xfrm>
            <a:off x="5980473" y="2462864"/>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Values</a:t>
            </a:r>
            <a:endParaRPr/>
          </a:p>
        </p:txBody>
      </p:sp>
      <p:sp>
        <p:nvSpPr>
          <p:cNvPr id="558" name="Google Shape;558;p23"/>
          <p:cNvSpPr/>
          <p:nvPr/>
        </p:nvSpPr>
        <p:spPr>
          <a:xfrm>
            <a:off x="5998912" y="2496161"/>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2</a:t>
            </a:r>
            <a:endParaRPr/>
          </a:p>
        </p:txBody>
      </p:sp>
      <p:sp>
        <p:nvSpPr>
          <p:cNvPr id="559" name="Google Shape;559;p23"/>
          <p:cNvSpPr/>
          <p:nvPr/>
        </p:nvSpPr>
        <p:spPr>
          <a:xfrm>
            <a:off x="5907085" y="2381780"/>
            <a:ext cx="1208681" cy="822855"/>
          </a:xfrm>
          <a:prstGeom prst="rect">
            <a:avLst/>
          </a:pr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560" name="Google Shape;560;p23"/>
          <p:cNvSpPr/>
          <p:nvPr/>
        </p:nvSpPr>
        <p:spPr>
          <a:xfrm>
            <a:off x="114300" y="155122"/>
            <a:ext cx="858791" cy="391886"/>
          </a:xfrm>
          <a:prstGeom prst="rect">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i="1">
                <a:solidFill>
                  <a:schemeClr val="lt1"/>
                </a:solidFill>
                <a:latin typeface="Arial"/>
                <a:ea typeface="Arial"/>
                <a:cs typeface="Arial"/>
                <a:sym typeface="Arial"/>
              </a:rPr>
              <a:t>3 of 4</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24"/>
          <p:cNvSpPr/>
          <p:nvPr/>
        </p:nvSpPr>
        <p:spPr>
          <a:xfrm>
            <a:off x="4472731" y="1833086"/>
            <a:ext cx="384029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C00000"/>
                </a:solidFill>
                <a:latin typeface="Calibri"/>
                <a:ea typeface="Calibri"/>
                <a:cs typeface="Calibri"/>
                <a:sym typeface="Calibri"/>
              </a:rPr>
              <a:t>Core values </a:t>
            </a:r>
            <a:r>
              <a:rPr lang="en-US" sz="1800" i="1">
                <a:solidFill>
                  <a:srgbClr val="000000"/>
                </a:solidFill>
                <a:latin typeface="Calibri"/>
                <a:ea typeface="Calibri"/>
                <a:cs typeface="Calibri"/>
                <a:sym typeface="Calibri"/>
              </a:rPr>
              <a:t>are the fundamental beliefs of a person or organization. These guiding principles </a:t>
            </a:r>
            <a:r>
              <a:rPr lang="en-US" sz="1800" b="1" i="1">
                <a:solidFill>
                  <a:srgbClr val="000000"/>
                </a:solidFill>
                <a:latin typeface="Calibri"/>
                <a:ea typeface="Calibri"/>
                <a:cs typeface="Calibri"/>
                <a:sym typeface="Calibri"/>
              </a:rPr>
              <a:t>dictate behaviour </a:t>
            </a:r>
            <a:r>
              <a:rPr lang="en-US" sz="1800" i="1">
                <a:solidFill>
                  <a:srgbClr val="000000"/>
                </a:solidFill>
                <a:latin typeface="Calibri"/>
                <a:ea typeface="Calibri"/>
                <a:cs typeface="Calibri"/>
                <a:sym typeface="Calibri"/>
              </a:rPr>
              <a:t>and can help people understand the </a:t>
            </a:r>
            <a:r>
              <a:rPr lang="en-US" sz="1800" b="1" i="1">
                <a:solidFill>
                  <a:srgbClr val="000000"/>
                </a:solidFill>
                <a:latin typeface="Calibri"/>
                <a:ea typeface="Calibri"/>
                <a:cs typeface="Calibri"/>
                <a:sym typeface="Calibri"/>
              </a:rPr>
              <a:t>difference between right and wrong</a:t>
            </a:r>
            <a:r>
              <a:rPr lang="en-US" sz="1800" i="1">
                <a:solidFill>
                  <a:srgbClr val="000000"/>
                </a:solidFill>
                <a:latin typeface="Calibri"/>
                <a:ea typeface="Calibri"/>
                <a:cs typeface="Calibri"/>
                <a:sym typeface="Calibri"/>
              </a:rPr>
              <a:t>.</a:t>
            </a:r>
            <a:endParaRPr/>
          </a:p>
        </p:txBody>
      </p:sp>
      <p:pic>
        <p:nvPicPr>
          <p:cNvPr id="567" name="Google Shape;567;p24" descr="Image result for values iceberg"/>
          <p:cNvPicPr preferRelativeResize="0"/>
          <p:nvPr/>
        </p:nvPicPr>
        <p:blipFill rotWithShape="1">
          <a:blip r:embed="rId3">
            <a:alphaModFix/>
          </a:blip>
          <a:srcRect/>
          <a:stretch/>
        </p:blipFill>
        <p:spPr>
          <a:xfrm>
            <a:off x="941573" y="1126611"/>
            <a:ext cx="3203846" cy="327165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568" name="Google Shape;568;p24"/>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Core Values</a:t>
            </a:r>
            <a:endParaRPr sz="1800" b="0">
              <a:solidFill>
                <a:srgbClr val="595959"/>
              </a:solidFill>
              <a:latin typeface="Arial"/>
              <a:ea typeface="Arial"/>
              <a:cs typeface="Arial"/>
              <a:sym typeface="Arial"/>
            </a:endParaRPr>
          </a:p>
        </p:txBody>
      </p:sp>
      <p:pic>
        <p:nvPicPr>
          <p:cNvPr id="569" name="Google Shape;569;p24"/>
          <p:cNvPicPr preferRelativeResize="0"/>
          <p:nvPr/>
        </p:nvPicPr>
        <p:blipFill rotWithShape="1">
          <a:blip r:embed="rId4">
            <a:alphaModFix/>
          </a:blip>
          <a:srcRect/>
          <a:stretch/>
        </p:blipFill>
        <p:spPr>
          <a:xfrm>
            <a:off x="8236020" y="176574"/>
            <a:ext cx="799798" cy="513507"/>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25"/>
          <p:cNvSpPr/>
          <p:nvPr/>
        </p:nvSpPr>
        <p:spPr>
          <a:xfrm>
            <a:off x="4147568" y="727226"/>
            <a:ext cx="1559379" cy="40395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i="1">
                <a:solidFill>
                  <a:srgbClr val="0070C0"/>
                </a:solidFill>
                <a:latin typeface="Georgia"/>
                <a:ea typeface="Georgia"/>
                <a:cs typeface="Georgia"/>
                <a:sym typeface="Georgia"/>
              </a:rPr>
              <a:t>Authenticity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Achievement</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Adventure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Authority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Autonomy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Balance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Beauty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Boldness</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Compassion</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Challenge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Citizenship</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Community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Competency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Contribution</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Creativity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Curiosity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Determination</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Fairness</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Faith</a:t>
            </a:r>
            <a:endParaRPr/>
          </a:p>
        </p:txBody>
      </p:sp>
      <p:sp>
        <p:nvSpPr>
          <p:cNvPr id="576" name="Google Shape;576;p25"/>
          <p:cNvSpPr txBox="1"/>
          <p:nvPr/>
        </p:nvSpPr>
        <p:spPr>
          <a:xfrm>
            <a:off x="7210496" y="728588"/>
            <a:ext cx="1465466"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i="1">
                <a:solidFill>
                  <a:srgbClr val="0070C0"/>
                </a:solidFill>
                <a:latin typeface="Georgia"/>
                <a:ea typeface="Georgia"/>
                <a:cs typeface="Georgia"/>
                <a:sym typeface="Georgia"/>
              </a:rPr>
              <a:t>Peace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Pleasure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Poise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Popularity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Recognition</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Religion</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Reputation</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Respect</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Responsibility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Security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Self-Respect</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Service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Spirituality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Stability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Success</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Status</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Trustworthiness</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Wealth</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Wisdom</a:t>
            </a:r>
            <a:endParaRPr/>
          </a:p>
          <a:p>
            <a:pPr marL="0" marR="0" lvl="0" indent="0" algn="l" rtl="0">
              <a:spcBef>
                <a:spcPts val="0"/>
              </a:spcBef>
              <a:spcAft>
                <a:spcPts val="0"/>
              </a:spcAft>
              <a:buNone/>
            </a:pPr>
            <a:endParaRPr sz="1350" i="1">
              <a:solidFill>
                <a:srgbClr val="0070C0"/>
              </a:solidFill>
              <a:latin typeface="Arial"/>
              <a:ea typeface="Arial"/>
              <a:cs typeface="Arial"/>
              <a:sym typeface="Arial"/>
            </a:endParaRPr>
          </a:p>
        </p:txBody>
      </p:sp>
      <p:sp>
        <p:nvSpPr>
          <p:cNvPr id="577" name="Google Shape;577;p25"/>
          <p:cNvSpPr txBox="1"/>
          <p:nvPr/>
        </p:nvSpPr>
        <p:spPr>
          <a:xfrm>
            <a:off x="5658450" y="727226"/>
            <a:ext cx="1561646"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i="1">
                <a:solidFill>
                  <a:srgbClr val="0070C0"/>
                </a:solidFill>
                <a:latin typeface="Georgia"/>
                <a:ea typeface="Georgia"/>
                <a:cs typeface="Georgia"/>
                <a:sym typeface="Georgia"/>
              </a:rPr>
              <a:t>Fame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Friendships</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Fun</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Growth</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Happiness</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Honesty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Humor</a:t>
            </a:r>
            <a:endParaRPr sz="1350" i="1">
              <a:solidFill>
                <a:srgbClr val="0070C0"/>
              </a:solidFill>
              <a:latin typeface="Georgia"/>
              <a:ea typeface="Georgia"/>
              <a:cs typeface="Georgia"/>
              <a:sym typeface="Georgia"/>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Influence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Inner Harmony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Justice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Kindness</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Knowledge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Leadership</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Learning</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Love</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Loyalty</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Meaningful Work</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Openness</a:t>
            </a:r>
            <a:endParaRPr/>
          </a:p>
          <a:p>
            <a:pPr marL="0" marR="0" lvl="0" indent="0" algn="l" rtl="0">
              <a:spcBef>
                <a:spcPts val="0"/>
              </a:spcBef>
              <a:spcAft>
                <a:spcPts val="0"/>
              </a:spcAft>
              <a:buNone/>
            </a:pPr>
            <a:r>
              <a:rPr lang="en-US" sz="1350" i="1">
                <a:solidFill>
                  <a:srgbClr val="0070C0"/>
                </a:solidFill>
                <a:latin typeface="Georgia"/>
                <a:ea typeface="Georgia"/>
                <a:cs typeface="Georgia"/>
                <a:sym typeface="Georgia"/>
              </a:rPr>
              <a:t>Optimism</a:t>
            </a:r>
            <a:endParaRPr/>
          </a:p>
          <a:p>
            <a:pPr marL="0" marR="0" lvl="0" indent="0" algn="l" rtl="0">
              <a:spcBef>
                <a:spcPts val="0"/>
              </a:spcBef>
              <a:spcAft>
                <a:spcPts val="0"/>
              </a:spcAft>
              <a:buNone/>
            </a:pPr>
            <a:endParaRPr sz="1350" i="1">
              <a:solidFill>
                <a:srgbClr val="0070C0"/>
              </a:solidFill>
              <a:latin typeface="Arial"/>
              <a:ea typeface="Arial"/>
              <a:cs typeface="Arial"/>
              <a:sym typeface="Arial"/>
            </a:endParaRPr>
          </a:p>
        </p:txBody>
      </p:sp>
      <p:sp>
        <p:nvSpPr>
          <p:cNvPr id="578" name="Google Shape;578;p25"/>
          <p:cNvSpPr txBox="1"/>
          <p:nvPr/>
        </p:nvSpPr>
        <p:spPr>
          <a:xfrm>
            <a:off x="410934" y="763405"/>
            <a:ext cx="3388067" cy="3654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C00000"/>
                </a:solidFill>
                <a:latin typeface="Arial"/>
                <a:ea typeface="Arial"/>
                <a:cs typeface="Arial"/>
                <a:sym typeface="Arial"/>
              </a:rPr>
              <a:t>Activity:</a:t>
            </a:r>
            <a:endParaRPr/>
          </a:p>
          <a:p>
            <a:pPr marL="0" marR="0" lvl="0" indent="0" algn="l" rtl="0">
              <a:spcBef>
                <a:spcPts val="900"/>
              </a:spcBef>
              <a:spcAft>
                <a:spcPts val="0"/>
              </a:spcAft>
              <a:buNone/>
            </a:pPr>
            <a:endParaRPr sz="150" b="1">
              <a:solidFill>
                <a:srgbClr val="C00000"/>
              </a:solidFill>
              <a:latin typeface="Arial"/>
              <a:ea typeface="Arial"/>
              <a:cs typeface="Arial"/>
              <a:sym typeface="Arial"/>
            </a:endParaRPr>
          </a:p>
          <a:p>
            <a:pPr marL="145800" marR="0" lvl="1" indent="-158750" algn="l" rtl="0">
              <a:spcBef>
                <a:spcPts val="90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Pick your 5 most important values (3 min) and write them down.</a:t>
            </a:r>
            <a:endParaRPr/>
          </a:p>
          <a:p>
            <a:pPr marL="145800" marR="0" lvl="1" indent="-158750" algn="l" rtl="0">
              <a:spcBef>
                <a:spcPts val="90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Turn to the person next to you and discuss (5 min) </a:t>
            </a:r>
            <a:endParaRPr/>
          </a:p>
          <a:p>
            <a:pPr marL="602776" marR="0" lvl="2" indent="-257175" algn="l" rtl="0">
              <a:spcBef>
                <a:spcPts val="900"/>
              </a:spcBef>
              <a:spcAft>
                <a:spcPts val="0"/>
              </a:spcAft>
              <a:buClr>
                <a:srgbClr val="B92327"/>
              </a:buClr>
              <a:buSzPts val="2500"/>
              <a:buFont typeface="Courier New"/>
              <a:buChar char="o"/>
            </a:pPr>
            <a:r>
              <a:rPr lang="en-US" sz="1500" b="0" i="0" u="none" strike="noStrike" cap="none">
                <a:solidFill>
                  <a:srgbClr val="000000"/>
                </a:solidFill>
                <a:latin typeface="Arial"/>
                <a:ea typeface="Arial"/>
                <a:cs typeface="Arial"/>
                <a:sym typeface="Arial"/>
              </a:rPr>
              <a:t>Why do you think you have these values?</a:t>
            </a:r>
            <a:endParaRPr/>
          </a:p>
          <a:p>
            <a:pPr marL="602776" marR="0" lvl="2" indent="-257175" algn="l" rtl="0">
              <a:spcBef>
                <a:spcPts val="900"/>
              </a:spcBef>
              <a:spcAft>
                <a:spcPts val="0"/>
              </a:spcAft>
              <a:buClr>
                <a:srgbClr val="B92327"/>
              </a:buClr>
              <a:buSzPts val="2500"/>
              <a:buFont typeface="Courier New"/>
              <a:buChar char="o"/>
            </a:pPr>
            <a:r>
              <a:rPr lang="en-US" sz="1500" b="0" i="0" u="none" strike="noStrike" cap="none">
                <a:solidFill>
                  <a:srgbClr val="000000"/>
                </a:solidFill>
                <a:latin typeface="Arial"/>
                <a:ea typeface="Arial"/>
                <a:cs typeface="Arial"/>
                <a:sym typeface="Arial"/>
              </a:rPr>
              <a:t> How do they influence your behaviour? </a:t>
            </a:r>
            <a:endParaRPr/>
          </a:p>
          <a:p>
            <a:pPr marL="602776" marR="0" lvl="2" indent="-257175" algn="l" rtl="0">
              <a:spcBef>
                <a:spcPts val="900"/>
              </a:spcBef>
              <a:spcAft>
                <a:spcPts val="0"/>
              </a:spcAft>
              <a:buClr>
                <a:srgbClr val="B92327"/>
              </a:buClr>
              <a:buSzPts val="2500"/>
              <a:buFont typeface="Courier New"/>
              <a:buChar char="o"/>
            </a:pPr>
            <a:r>
              <a:rPr lang="en-US" sz="1500" b="0" i="0" u="none" strike="noStrike" cap="none">
                <a:solidFill>
                  <a:srgbClr val="000000"/>
                </a:solidFill>
                <a:latin typeface="Arial"/>
                <a:ea typeface="Arial"/>
                <a:cs typeface="Arial"/>
                <a:sym typeface="Arial"/>
              </a:rPr>
              <a:t>Are any of them the driver behind your decision to become a founder? </a:t>
            </a:r>
            <a:endParaRPr/>
          </a:p>
        </p:txBody>
      </p:sp>
      <p:sp>
        <p:nvSpPr>
          <p:cNvPr id="579" name="Google Shape;579;p25"/>
          <p:cNvSpPr txBox="1"/>
          <p:nvPr/>
        </p:nvSpPr>
        <p:spPr>
          <a:xfrm>
            <a:off x="414338" y="4782966"/>
            <a:ext cx="4397358"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i="1">
                <a:solidFill>
                  <a:srgbClr val="000000"/>
                </a:solidFill>
                <a:latin typeface="Arial"/>
                <a:ea typeface="Arial"/>
                <a:cs typeface="Arial"/>
                <a:sym typeface="Arial"/>
              </a:rPr>
              <a:t>*These are just examples, you are free to pick other values that come to your mind</a:t>
            </a:r>
            <a:endParaRPr/>
          </a:p>
        </p:txBody>
      </p:sp>
      <p:sp>
        <p:nvSpPr>
          <p:cNvPr id="580" name="Google Shape;580;p25"/>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Values and their Impact</a:t>
            </a:r>
            <a:endParaRPr/>
          </a:p>
        </p:txBody>
      </p:sp>
      <p:pic>
        <p:nvPicPr>
          <p:cNvPr id="581" name="Google Shape;581;p25"/>
          <p:cNvPicPr preferRelativeResize="0"/>
          <p:nvPr/>
        </p:nvPicPr>
        <p:blipFill rotWithShape="1">
          <a:blip r:embed="rId3">
            <a:alphaModFix/>
          </a:blip>
          <a:srcRect/>
          <a:stretch/>
        </p:blipFill>
        <p:spPr>
          <a:xfrm>
            <a:off x="8236020" y="176574"/>
            <a:ext cx="799798" cy="513507"/>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26"/>
          <p:cNvSpPr/>
          <p:nvPr/>
        </p:nvSpPr>
        <p:spPr>
          <a:xfrm>
            <a:off x="0" y="-1188"/>
            <a:ext cx="9146220" cy="5144688"/>
          </a:xfrm>
          <a:prstGeom prst="rect">
            <a:avLst/>
          </a:prstGeom>
          <a:solidFill>
            <a:srgbClr val="B2B2B2"/>
          </a:solidFill>
          <a:ln w="9525" cap="flat" cmpd="sng">
            <a:solidFill>
              <a:srgbClr val="B2B2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6"/>
          <p:cNvSpPr/>
          <p:nvPr/>
        </p:nvSpPr>
        <p:spPr>
          <a:xfrm>
            <a:off x="973091" y="3664040"/>
            <a:ext cx="7224080" cy="320040"/>
          </a:xfrm>
          <a:prstGeom prst="roundRect">
            <a:avLst>
              <a:gd name="adj" fmla="val 16667"/>
            </a:avLst>
          </a:prstGeom>
          <a:solidFill>
            <a:srgbClr val="FED7AC"/>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YOUR IDEAL CO-FOUNDER</a:t>
            </a:r>
            <a:endParaRPr/>
          </a:p>
        </p:txBody>
      </p:sp>
      <p:sp>
        <p:nvSpPr>
          <p:cNvPr id="588" name="Google Shape;588;p26"/>
          <p:cNvSpPr/>
          <p:nvPr/>
        </p:nvSpPr>
        <p:spPr>
          <a:xfrm rot="10800000">
            <a:off x="5245031" y="2989528"/>
            <a:ext cx="2489430" cy="585577"/>
          </a:xfrm>
          <a:custGeom>
            <a:avLst/>
            <a:gdLst/>
            <a:ahLst/>
            <a:cxnLst/>
            <a:rect l="l" t="t" r="r" b="b"/>
            <a:pathLst>
              <a:path w="2489430" h="585577" extrusionOk="0">
                <a:moveTo>
                  <a:pt x="1292400" y="585577"/>
                </a:moveTo>
                <a:lnTo>
                  <a:pt x="1172894" y="585577"/>
                </a:lnTo>
                <a:lnTo>
                  <a:pt x="1172894" y="355574"/>
                </a:lnTo>
                <a:lnTo>
                  <a:pt x="119506" y="355574"/>
                </a:lnTo>
                <a:lnTo>
                  <a:pt x="119506" y="584019"/>
                </a:lnTo>
                <a:lnTo>
                  <a:pt x="0" y="584019"/>
                </a:lnTo>
                <a:lnTo>
                  <a:pt x="0" y="284135"/>
                </a:lnTo>
                <a:lnTo>
                  <a:pt x="0" y="284135"/>
                </a:lnTo>
                <a:lnTo>
                  <a:pt x="0" y="236067"/>
                </a:lnTo>
                <a:lnTo>
                  <a:pt x="1172494" y="236067"/>
                </a:lnTo>
                <a:lnTo>
                  <a:pt x="1172494" y="118289"/>
                </a:lnTo>
                <a:lnTo>
                  <a:pt x="1113349" y="118289"/>
                </a:lnTo>
                <a:lnTo>
                  <a:pt x="1231638" y="0"/>
                </a:lnTo>
                <a:lnTo>
                  <a:pt x="1349928" y="118289"/>
                </a:lnTo>
                <a:lnTo>
                  <a:pt x="1290783" y="118289"/>
                </a:lnTo>
                <a:lnTo>
                  <a:pt x="1290783" y="236067"/>
                </a:lnTo>
                <a:lnTo>
                  <a:pt x="2489430" y="236068"/>
                </a:lnTo>
                <a:lnTo>
                  <a:pt x="2489430" y="254867"/>
                </a:lnTo>
                <a:lnTo>
                  <a:pt x="2489430" y="254867"/>
                </a:lnTo>
                <a:lnTo>
                  <a:pt x="2489430" y="554751"/>
                </a:lnTo>
                <a:lnTo>
                  <a:pt x="2369924" y="554751"/>
                </a:lnTo>
                <a:lnTo>
                  <a:pt x="2369924" y="355574"/>
                </a:lnTo>
                <a:lnTo>
                  <a:pt x="1292400" y="355574"/>
                </a:lnTo>
                <a:close/>
              </a:path>
            </a:pathLst>
          </a:custGeom>
          <a:solidFill>
            <a:schemeClr val="accent6"/>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589" name="Google Shape;589;p26"/>
          <p:cNvSpPr/>
          <p:nvPr/>
        </p:nvSpPr>
        <p:spPr>
          <a:xfrm rot="10800000">
            <a:off x="1438189" y="2996675"/>
            <a:ext cx="2489430" cy="585577"/>
          </a:xfrm>
          <a:custGeom>
            <a:avLst/>
            <a:gdLst/>
            <a:ahLst/>
            <a:cxnLst/>
            <a:rect l="l" t="t" r="r" b="b"/>
            <a:pathLst>
              <a:path w="2489430" h="585577" extrusionOk="0">
                <a:moveTo>
                  <a:pt x="1292400" y="585577"/>
                </a:moveTo>
                <a:lnTo>
                  <a:pt x="1172894" y="585577"/>
                </a:lnTo>
                <a:lnTo>
                  <a:pt x="1172894" y="355574"/>
                </a:lnTo>
                <a:lnTo>
                  <a:pt x="119506" y="355574"/>
                </a:lnTo>
                <a:lnTo>
                  <a:pt x="119506" y="584019"/>
                </a:lnTo>
                <a:lnTo>
                  <a:pt x="0" y="584019"/>
                </a:lnTo>
                <a:lnTo>
                  <a:pt x="0" y="284135"/>
                </a:lnTo>
                <a:lnTo>
                  <a:pt x="0" y="284135"/>
                </a:lnTo>
                <a:lnTo>
                  <a:pt x="0" y="236067"/>
                </a:lnTo>
                <a:lnTo>
                  <a:pt x="1172494" y="236067"/>
                </a:lnTo>
                <a:lnTo>
                  <a:pt x="1172494" y="118289"/>
                </a:lnTo>
                <a:lnTo>
                  <a:pt x="1113349" y="118289"/>
                </a:lnTo>
                <a:lnTo>
                  <a:pt x="1231638" y="0"/>
                </a:lnTo>
                <a:lnTo>
                  <a:pt x="1349928" y="118289"/>
                </a:lnTo>
                <a:lnTo>
                  <a:pt x="1290783" y="118289"/>
                </a:lnTo>
                <a:lnTo>
                  <a:pt x="1290783" y="236067"/>
                </a:lnTo>
                <a:lnTo>
                  <a:pt x="2489430" y="236068"/>
                </a:lnTo>
                <a:lnTo>
                  <a:pt x="2489430" y="254867"/>
                </a:lnTo>
                <a:lnTo>
                  <a:pt x="2489430" y="254867"/>
                </a:lnTo>
                <a:lnTo>
                  <a:pt x="2489430" y="554751"/>
                </a:lnTo>
                <a:lnTo>
                  <a:pt x="2369924" y="554751"/>
                </a:lnTo>
                <a:lnTo>
                  <a:pt x="2369924" y="355574"/>
                </a:lnTo>
                <a:lnTo>
                  <a:pt x="1292400" y="355574"/>
                </a:lnTo>
                <a:close/>
              </a:path>
            </a:pathLst>
          </a:custGeom>
          <a:solidFill>
            <a:srgbClr val="E46A6E"/>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590" name="Google Shape;590;p26"/>
          <p:cNvSpPr/>
          <p:nvPr/>
        </p:nvSpPr>
        <p:spPr>
          <a:xfrm>
            <a:off x="976039" y="2011914"/>
            <a:ext cx="1044928" cy="1129113"/>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Skills</a:t>
            </a:r>
            <a:endParaRPr/>
          </a:p>
        </p:txBody>
      </p:sp>
      <p:sp>
        <p:nvSpPr>
          <p:cNvPr id="591" name="Google Shape;591;p26"/>
          <p:cNvSpPr/>
          <p:nvPr/>
        </p:nvSpPr>
        <p:spPr>
          <a:xfrm>
            <a:off x="2173069" y="2011914"/>
            <a:ext cx="1044928" cy="1129113"/>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Vision</a:t>
            </a:r>
            <a:endParaRPr/>
          </a:p>
        </p:txBody>
      </p:sp>
      <p:sp>
        <p:nvSpPr>
          <p:cNvPr id="592" name="Google Shape;592;p26"/>
          <p:cNvSpPr/>
          <p:nvPr/>
        </p:nvSpPr>
        <p:spPr>
          <a:xfrm>
            <a:off x="3344840" y="2011913"/>
            <a:ext cx="1044928" cy="1129114"/>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Commitment</a:t>
            </a:r>
            <a:endParaRPr/>
          </a:p>
        </p:txBody>
      </p:sp>
      <p:sp>
        <p:nvSpPr>
          <p:cNvPr id="593" name="Google Shape;593;p26"/>
          <p:cNvSpPr/>
          <p:nvPr/>
        </p:nvSpPr>
        <p:spPr>
          <a:xfrm>
            <a:off x="4783443" y="2462864"/>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Personality</a:t>
            </a:r>
            <a:endParaRPr/>
          </a:p>
        </p:txBody>
      </p:sp>
      <p:sp>
        <p:nvSpPr>
          <p:cNvPr id="594" name="Google Shape;594;p26"/>
          <p:cNvSpPr/>
          <p:nvPr/>
        </p:nvSpPr>
        <p:spPr>
          <a:xfrm>
            <a:off x="7152244" y="2011913"/>
            <a:ext cx="1044928" cy="1110319"/>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 Affinity</a:t>
            </a:r>
            <a:endParaRPr/>
          </a:p>
        </p:txBody>
      </p:sp>
      <p:sp>
        <p:nvSpPr>
          <p:cNvPr id="595" name="Google Shape;595;p26"/>
          <p:cNvSpPr/>
          <p:nvPr/>
        </p:nvSpPr>
        <p:spPr>
          <a:xfrm>
            <a:off x="4783442" y="1574354"/>
            <a:ext cx="3413729" cy="321540"/>
          </a:xfrm>
          <a:prstGeom prst="roundRect">
            <a:avLst>
              <a:gd name="adj" fmla="val 12299"/>
            </a:avLst>
          </a:prstGeom>
          <a:solidFill>
            <a:srgbClr val="606060"/>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2 – PERSONAL</a:t>
            </a:r>
            <a:endParaRPr/>
          </a:p>
        </p:txBody>
      </p:sp>
      <p:sp>
        <p:nvSpPr>
          <p:cNvPr id="596" name="Google Shape;596;p26"/>
          <p:cNvSpPr/>
          <p:nvPr/>
        </p:nvSpPr>
        <p:spPr>
          <a:xfrm>
            <a:off x="973091" y="1574354"/>
            <a:ext cx="3413729" cy="321540"/>
          </a:xfrm>
          <a:prstGeom prst="roundRect">
            <a:avLst>
              <a:gd name="adj" fmla="val 12299"/>
            </a:avLst>
          </a:prstGeom>
          <a:solidFill>
            <a:schemeClr val="accent4"/>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1 – PROFESSIONAL</a:t>
            </a:r>
            <a:endParaRPr/>
          </a:p>
        </p:txBody>
      </p:sp>
      <p:sp>
        <p:nvSpPr>
          <p:cNvPr id="597" name="Google Shape;597;p26"/>
          <p:cNvSpPr/>
          <p:nvPr/>
        </p:nvSpPr>
        <p:spPr>
          <a:xfrm>
            <a:off x="4438080" y="1588073"/>
            <a:ext cx="294101" cy="294101"/>
          </a:xfrm>
          <a:prstGeom prst="mathPlus">
            <a:avLst>
              <a:gd name="adj1" fmla="val 23520"/>
            </a:avLst>
          </a:prstGeom>
          <a:solidFill>
            <a:schemeClr val="lt1"/>
          </a:solidFill>
          <a:ln w="1905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598" name="Google Shape;598;p26"/>
          <p:cNvSpPr/>
          <p:nvPr/>
        </p:nvSpPr>
        <p:spPr>
          <a:xfrm>
            <a:off x="1021891"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599" name="Google Shape;599;p26"/>
          <p:cNvSpPr/>
          <p:nvPr/>
        </p:nvSpPr>
        <p:spPr>
          <a:xfrm>
            <a:off x="2204330"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2</a:t>
            </a:r>
            <a:endParaRPr/>
          </a:p>
        </p:txBody>
      </p:sp>
      <p:sp>
        <p:nvSpPr>
          <p:cNvPr id="600" name="Google Shape;600;p26"/>
          <p:cNvSpPr/>
          <p:nvPr/>
        </p:nvSpPr>
        <p:spPr>
          <a:xfrm>
            <a:off x="3387479"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3</a:t>
            </a:r>
            <a:endParaRPr/>
          </a:p>
        </p:txBody>
      </p:sp>
      <p:sp>
        <p:nvSpPr>
          <p:cNvPr id="601" name="Google Shape;601;p26"/>
          <p:cNvSpPr/>
          <p:nvPr/>
        </p:nvSpPr>
        <p:spPr>
          <a:xfrm>
            <a:off x="4816473" y="2500741"/>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602" name="Google Shape;602;p26"/>
          <p:cNvSpPr/>
          <p:nvPr/>
        </p:nvSpPr>
        <p:spPr>
          <a:xfrm>
            <a:off x="7182061" y="2052599"/>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3</a:t>
            </a:r>
            <a:endParaRPr/>
          </a:p>
        </p:txBody>
      </p:sp>
      <p:sp>
        <p:nvSpPr>
          <p:cNvPr id="603" name="Google Shape;603;p26"/>
          <p:cNvSpPr txBox="1"/>
          <p:nvPr/>
        </p:nvSpPr>
        <p:spPr>
          <a:xfrm>
            <a:off x="1937657" y="1129462"/>
            <a:ext cx="526868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FINDING THE RIGHT CO-FOUNDER: THE 2P3 FRAMEWORK</a:t>
            </a:r>
            <a:endParaRPr/>
          </a:p>
        </p:txBody>
      </p:sp>
      <p:sp>
        <p:nvSpPr>
          <p:cNvPr id="604" name="Google Shape;604;p26"/>
          <p:cNvSpPr/>
          <p:nvPr/>
        </p:nvSpPr>
        <p:spPr>
          <a:xfrm>
            <a:off x="5186496" y="2173151"/>
            <a:ext cx="236579" cy="336853"/>
          </a:xfrm>
          <a:prstGeom prst="downArrow">
            <a:avLst>
              <a:gd name="adj1" fmla="val 50000"/>
              <a:gd name="adj2" fmla="val 50000"/>
            </a:avLst>
          </a:prstGeom>
          <a:solidFill>
            <a:srgbClr val="F2F2F2"/>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605" name="Google Shape;605;p26"/>
          <p:cNvSpPr/>
          <p:nvPr/>
        </p:nvSpPr>
        <p:spPr>
          <a:xfrm>
            <a:off x="6384533" y="2173151"/>
            <a:ext cx="236579" cy="336853"/>
          </a:xfrm>
          <a:prstGeom prst="downArrow">
            <a:avLst>
              <a:gd name="adj1" fmla="val 50000"/>
              <a:gd name="adj2" fmla="val 50000"/>
            </a:avLst>
          </a:prstGeom>
          <a:solidFill>
            <a:srgbClr val="F2F2F2"/>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606" name="Google Shape;606;p26"/>
          <p:cNvSpPr/>
          <p:nvPr/>
        </p:nvSpPr>
        <p:spPr>
          <a:xfrm>
            <a:off x="4785877" y="2464101"/>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Personality</a:t>
            </a:r>
            <a:endParaRPr/>
          </a:p>
        </p:txBody>
      </p:sp>
      <p:sp>
        <p:nvSpPr>
          <p:cNvPr id="607" name="Google Shape;607;p26"/>
          <p:cNvSpPr/>
          <p:nvPr/>
        </p:nvSpPr>
        <p:spPr>
          <a:xfrm>
            <a:off x="4818907" y="2501978"/>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608" name="Google Shape;608;p26"/>
          <p:cNvSpPr/>
          <p:nvPr/>
        </p:nvSpPr>
        <p:spPr>
          <a:xfrm>
            <a:off x="5980473" y="2462864"/>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Values</a:t>
            </a:r>
            <a:endParaRPr/>
          </a:p>
        </p:txBody>
      </p:sp>
      <p:sp>
        <p:nvSpPr>
          <p:cNvPr id="609" name="Google Shape;609;p26"/>
          <p:cNvSpPr/>
          <p:nvPr/>
        </p:nvSpPr>
        <p:spPr>
          <a:xfrm>
            <a:off x="5998912" y="2496161"/>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2</a:t>
            </a:r>
            <a:endParaRPr/>
          </a:p>
        </p:txBody>
      </p:sp>
      <p:sp>
        <p:nvSpPr>
          <p:cNvPr id="610" name="Google Shape;610;p26"/>
          <p:cNvSpPr/>
          <p:nvPr/>
        </p:nvSpPr>
        <p:spPr>
          <a:xfrm>
            <a:off x="0" y="-5272"/>
            <a:ext cx="9146220" cy="5148772"/>
          </a:xfrm>
          <a:prstGeom prst="rect">
            <a:avLst/>
          </a:prstGeom>
          <a:solidFill>
            <a:schemeClr val="lt1">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6"/>
          <p:cNvSpPr/>
          <p:nvPr/>
        </p:nvSpPr>
        <p:spPr>
          <a:xfrm>
            <a:off x="114300" y="155122"/>
            <a:ext cx="858791" cy="391886"/>
          </a:xfrm>
          <a:prstGeom prst="rect">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i="1">
                <a:solidFill>
                  <a:schemeClr val="lt1"/>
                </a:solidFill>
                <a:latin typeface="Arial"/>
                <a:ea typeface="Arial"/>
                <a:cs typeface="Arial"/>
                <a:sym typeface="Arial"/>
              </a:rPr>
              <a:t>4 of 4</a:t>
            </a:r>
            <a:endParaRPr/>
          </a:p>
        </p:txBody>
      </p:sp>
      <p:sp>
        <p:nvSpPr>
          <p:cNvPr id="612" name="Google Shape;612;p26"/>
          <p:cNvSpPr/>
          <p:nvPr/>
        </p:nvSpPr>
        <p:spPr>
          <a:xfrm>
            <a:off x="4783443" y="2011913"/>
            <a:ext cx="2241958" cy="306259"/>
          </a:xfrm>
          <a:prstGeom prst="roundRect">
            <a:avLst>
              <a:gd name="adj" fmla="val 12299"/>
            </a:avLst>
          </a:prstGeom>
          <a:solidFill>
            <a:srgbClr val="F2F2F2"/>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(Culture)</a:t>
            </a:r>
            <a:endParaRPr/>
          </a:p>
        </p:txBody>
      </p:sp>
      <p:sp>
        <p:nvSpPr>
          <p:cNvPr id="613" name="Google Shape;613;p26"/>
          <p:cNvSpPr/>
          <p:nvPr/>
        </p:nvSpPr>
        <p:spPr>
          <a:xfrm>
            <a:off x="4715865" y="1941900"/>
            <a:ext cx="2389473" cy="447019"/>
          </a:xfrm>
          <a:prstGeom prst="rect">
            <a:avLst/>
          </a:pr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pic>
        <p:nvPicPr>
          <p:cNvPr id="619" name="Google Shape;619;p27"/>
          <p:cNvPicPr preferRelativeResize="0"/>
          <p:nvPr/>
        </p:nvPicPr>
        <p:blipFill rotWithShape="1">
          <a:blip r:embed="rId3">
            <a:alphaModFix/>
          </a:blip>
          <a:srcRect/>
          <a:stretch/>
        </p:blipFill>
        <p:spPr>
          <a:xfrm>
            <a:off x="533005" y="670143"/>
            <a:ext cx="7071924" cy="3977957"/>
          </a:xfrm>
          <a:prstGeom prst="rect">
            <a:avLst/>
          </a:prstGeom>
          <a:noFill/>
          <a:ln>
            <a:noFill/>
          </a:ln>
        </p:spPr>
      </p:pic>
      <p:pic>
        <p:nvPicPr>
          <p:cNvPr id="620" name="Google Shape;620;p27"/>
          <p:cNvPicPr preferRelativeResize="0"/>
          <p:nvPr/>
        </p:nvPicPr>
        <p:blipFill rotWithShape="1">
          <a:blip r:embed="rId4">
            <a:alphaModFix/>
          </a:blip>
          <a:srcRect/>
          <a:stretch/>
        </p:blipFill>
        <p:spPr>
          <a:xfrm>
            <a:off x="7712194" y="296855"/>
            <a:ext cx="1323624" cy="1956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28"/>
          <p:cNvSpPr/>
          <p:nvPr/>
        </p:nvSpPr>
        <p:spPr>
          <a:xfrm>
            <a:off x="564252" y="1755118"/>
            <a:ext cx="8027928" cy="3057247"/>
          </a:xfrm>
          <a:prstGeom prst="rect">
            <a:avLst/>
          </a:prstGeom>
          <a:noFill/>
          <a:ln>
            <a:noFill/>
          </a:ln>
        </p:spPr>
        <p:txBody>
          <a:bodyPr spcFirstLastPara="1" wrap="square" lIns="91425" tIns="45700" rIns="91425" bIns="45700" anchor="t" anchorCtr="0">
            <a:spAutoFit/>
          </a:bodyPr>
          <a:lstStyle/>
          <a:p>
            <a:pPr marL="2701" marR="0" lvl="1" indent="0" algn="ctr" rtl="0">
              <a:spcBef>
                <a:spcPts val="0"/>
              </a:spcBef>
              <a:spcAft>
                <a:spcPts val="0"/>
              </a:spcAft>
              <a:buNone/>
            </a:pPr>
            <a:r>
              <a:rPr lang="en-US" sz="1400" b="1" i="0" u="none" strike="noStrike" cap="none">
                <a:solidFill>
                  <a:srgbClr val="000000"/>
                </a:solidFill>
                <a:latin typeface="Arial"/>
                <a:ea typeface="Arial"/>
                <a:cs typeface="Arial"/>
                <a:sym typeface="Arial"/>
              </a:rPr>
              <a:t>The Five Dimensions of the GlobeSmart (GS) Profile </a:t>
            </a:r>
            <a:endParaRPr/>
          </a:p>
          <a:p>
            <a:pPr marL="145800" marR="0" lvl="1" indent="0" algn="l" rtl="0">
              <a:spcBef>
                <a:spcPts val="900"/>
              </a:spcBef>
              <a:spcAft>
                <a:spcPts val="0"/>
              </a:spcAft>
              <a:buClr>
                <a:srgbClr val="B92327"/>
              </a:buClr>
              <a:buSzPts val="2500"/>
              <a:buFont typeface="Arial"/>
              <a:buNone/>
            </a:pPr>
            <a:endParaRPr sz="1400" b="0" i="0" u="none" strike="noStrike" cap="none">
              <a:solidFill>
                <a:srgbClr val="000000"/>
              </a:solidFill>
              <a:latin typeface="Arial"/>
              <a:ea typeface="Arial"/>
              <a:cs typeface="Arial"/>
              <a:sym typeface="Arial"/>
            </a:endParaRPr>
          </a:p>
          <a:p>
            <a:pPr marL="145800" marR="0" lvl="1" indent="0" algn="l" rtl="0">
              <a:spcBef>
                <a:spcPts val="900"/>
              </a:spcBef>
              <a:spcAft>
                <a:spcPts val="0"/>
              </a:spcAft>
              <a:buClr>
                <a:srgbClr val="B92327"/>
              </a:buClr>
              <a:buSzPts val="2500"/>
              <a:buFont typeface="Arial"/>
              <a:buNone/>
            </a:pPr>
            <a:endParaRPr sz="1400" b="0" i="0" u="none" strike="noStrike" cap="none">
              <a:solidFill>
                <a:srgbClr val="000000"/>
              </a:solidFill>
              <a:latin typeface="Arial"/>
              <a:ea typeface="Arial"/>
              <a:cs typeface="Arial"/>
              <a:sym typeface="Arial"/>
            </a:endParaRPr>
          </a:p>
          <a:p>
            <a:pPr marL="145800" marR="0" lvl="1" indent="0" algn="l" rtl="0">
              <a:spcBef>
                <a:spcPts val="900"/>
              </a:spcBef>
              <a:spcAft>
                <a:spcPts val="0"/>
              </a:spcAft>
              <a:buClr>
                <a:srgbClr val="B92327"/>
              </a:buClr>
              <a:buSzPts val="2500"/>
              <a:buFont typeface="Arial"/>
              <a:buNone/>
            </a:pPr>
            <a:endParaRPr sz="1400" b="0" i="0" u="none" strike="noStrike" cap="none">
              <a:solidFill>
                <a:srgbClr val="000000"/>
              </a:solidFill>
              <a:latin typeface="Arial"/>
              <a:ea typeface="Arial"/>
              <a:cs typeface="Arial"/>
              <a:sym typeface="Arial"/>
            </a:endParaRPr>
          </a:p>
          <a:p>
            <a:pPr marL="2701" marR="0" lvl="1" indent="0" algn="l" rtl="0">
              <a:spcBef>
                <a:spcPts val="900"/>
              </a:spcBef>
              <a:spcAft>
                <a:spcPts val="0"/>
              </a:spcAft>
              <a:buNone/>
            </a:pPr>
            <a:endParaRPr sz="1400" b="0" i="0" u="none" strike="noStrike" cap="none">
              <a:solidFill>
                <a:srgbClr val="000000"/>
              </a:solidFill>
              <a:latin typeface="Arial"/>
              <a:ea typeface="Arial"/>
              <a:cs typeface="Arial"/>
              <a:sym typeface="Arial"/>
            </a:endParaRPr>
          </a:p>
          <a:p>
            <a:pPr marL="145800" marR="0" lvl="1" indent="-158750" algn="l" rtl="0">
              <a:spcBef>
                <a:spcPts val="900"/>
              </a:spcBef>
              <a:spcAft>
                <a:spcPts val="0"/>
              </a:spcAft>
              <a:buClr>
                <a:srgbClr val="B92327"/>
              </a:buClr>
              <a:buSzPts val="2500"/>
              <a:buFont typeface="Arial"/>
              <a:buChar char="▪"/>
            </a:pPr>
            <a:r>
              <a:rPr lang="en-US" sz="1400" b="0" i="0" u="none" strike="noStrike" cap="none">
                <a:solidFill>
                  <a:srgbClr val="000000"/>
                </a:solidFill>
                <a:latin typeface="Arial"/>
                <a:ea typeface="Arial"/>
                <a:cs typeface="Arial"/>
                <a:sym typeface="Arial"/>
              </a:rPr>
              <a:t>Exists as a cultural awareness tool</a:t>
            </a:r>
            <a:endParaRPr/>
          </a:p>
          <a:p>
            <a:pPr marL="145800" marR="0" lvl="1" indent="-158750" algn="l" rtl="0">
              <a:spcBef>
                <a:spcPts val="900"/>
              </a:spcBef>
              <a:spcAft>
                <a:spcPts val="0"/>
              </a:spcAft>
              <a:buClr>
                <a:srgbClr val="B92327"/>
              </a:buClr>
              <a:buSzPts val="2500"/>
              <a:buFont typeface="Arial"/>
              <a:buChar char="▪"/>
            </a:pPr>
            <a:r>
              <a:rPr lang="en-US" sz="1400" b="0" i="0" u="none" strike="noStrike" cap="none">
                <a:solidFill>
                  <a:srgbClr val="000000"/>
                </a:solidFill>
                <a:latin typeface="Arial"/>
                <a:ea typeface="Arial"/>
                <a:cs typeface="Arial"/>
                <a:sym typeface="Arial"/>
              </a:rPr>
              <a:t>Helps individuals understand their own preferences and tendencies for </a:t>
            </a:r>
            <a:r>
              <a:rPr lang="en-US" sz="1400" b="1" i="0" u="none" strike="noStrike" cap="none">
                <a:solidFill>
                  <a:srgbClr val="000000"/>
                </a:solidFill>
                <a:latin typeface="Arial"/>
                <a:ea typeface="Arial"/>
                <a:cs typeface="Arial"/>
                <a:sym typeface="Arial"/>
              </a:rPr>
              <a:t>interacting with others </a:t>
            </a:r>
            <a:endParaRPr/>
          </a:p>
          <a:p>
            <a:pPr marL="145800" marR="0" lvl="1" indent="-158750" algn="l" rtl="0">
              <a:spcBef>
                <a:spcPts val="900"/>
              </a:spcBef>
              <a:spcAft>
                <a:spcPts val="0"/>
              </a:spcAft>
              <a:buClr>
                <a:srgbClr val="B92327"/>
              </a:buClr>
              <a:buSzPts val="2500"/>
              <a:buFont typeface="Arial"/>
              <a:buChar char="▪"/>
            </a:pPr>
            <a:r>
              <a:rPr lang="en-US" sz="1400" b="0" i="0" u="none" strike="noStrike" cap="none">
                <a:solidFill>
                  <a:srgbClr val="000000"/>
                </a:solidFill>
                <a:latin typeface="Arial"/>
                <a:ea typeface="Arial"/>
                <a:cs typeface="Arial"/>
                <a:sym typeface="Arial"/>
              </a:rPr>
              <a:t>Allows for </a:t>
            </a:r>
            <a:r>
              <a:rPr lang="en-US" sz="1400" b="1" i="0" u="none" strike="noStrike" cap="none">
                <a:solidFill>
                  <a:srgbClr val="000000"/>
                </a:solidFill>
                <a:latin typeface="Arial"/>
                <a:ea typeface="Arial"/>
                <a:cs typeface="Arial"/>
                <a:sym typeface="Arial"/>
              </a:rPr>
              <a:t>comparisons</a:t>
            </a:r>
            <a:r>
              <a:rPr lang="en-US" sz="1400" b="0" i="0" u="none" strike="noStrike" cap="none">
                <a:solidFill>
                  <a:srgbClr val="000000"/>
                </a:solidFill>
                <a:latin typeface="Arial"/>
                <a:ea typeface="Arial"/>
                <a:cs typeface="Arial"/>
                <a:sym typeface="Arial"/>
              </a:rPr>
              <a:t> with other individuals as well as with other cultures</a:t>
            </a:r>
            <a:endParaRPr/>
          </a:p>
          <a:p>
            <a:pPr marL="2701" marR="0" lvl="1" indent="0" algn="l" rtl="0">
              <a:spcBef>
                <a:spcPts val="900"/>
              </a:spcBef>
              <a:spcAft>
                <a:spcPts val="0"/>
              </a:spcAft>
              <a:buNone/>
            </a:pPr>
            <a:endParaRPr sz="1400" b="0" i="0" u="none" strike="noStrike" cap="none">
              <a:solidFill>
                <a:srgbClr val="000000"/>
              </a:solidFill>
              <a:latin typeface="Arial"/>
              <a:ea typeface="Arial"/>
              <a:cs typeface="Arial"/>
              <a:sym typeface="Arial"/>
            </a:endParaRPr>
          </a:p>
        </p:txBody>
      </p:sp>
      <p:sp>
        <p:nvSpPr>
          <p:cNvPr id="627" name="Google Shape;627;p28"/>
          <p:cNvSpPr txBox="1"/>
          <p:nvPr/>
        </p:nvSpPr>
        <p:spPr>
          <a:xfrm>
            <a:off x="833198" y="895705"/>
            <a:ext cx="7477604"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i="1">
                <a:solidFill>
                  <a:srgbClr val="C00000"/>
                </a:solidFill>
                <a:latin typeface="Arial"/>
                <a:ea typeface="Arial"/>
                <a:cs typeface="Arial"/>
                <a:sym typeface="Arial"/>
              </a:rPr>
              <a:t>“Culture is the collective programming of the mind which distinguishes the members of one human group from another” (G. Hofstede, 1980)</a:t>
            </a:r>
            <a:endParaRPr/>
          </a:p>
          <a:p>
            <a:pPr marL="0" marR="0" lvl="0" indent="0" algn="ctr" rtl="0">
              <a:spcBef>
                <a:spcPts val="0"/>
              </a:spcBef>
              <a:spcAft>
                <a:spcPts val="0"/>
              </a:spcAft>
              <a:buNone/>
            </a:pPr>
            <a:endParaRPr sz="1400" b="1" i="1">
              <a:solidFill>
                <a:srgbClr val="000000"/>
              </a:solidFill>
              <a:latin typeface="Arial"/>
              <a:ea typeface="Arial"/>
              <a:cs typeface="Arial"/>
              <a:sym typeface="Arial"/>
            </a:endParaRPr>
          </a:p>
        </p:txBody>
      </p:sp>
      <p:sp>
        <p:nvSpPr>
          <p:cNvPr id="628" name="Google Shape;628;p28"/>
          <p:cNvSpPr/>
          <p:nvPr/>
        </p:nvSpPr>
        <p:spPr>
          <a:xfrm>
            <a:off x="548306" y="2241752"/>
            <a:ext cx="1340988" cy="947534"/>
          </a:xfrm>
          <a:prstGeom prst="roundRect">
            <a:avLst>
              <a:gd name="adj" fmla="val 16667"/>
            </a:avLst>
          </a:prstGeom>
          <a:solidFill>
            <a:srgbClr val="FDF1F1"/>
          </a:solidFill>
          <a:ln>
            <a:noFill/>
          </a:ln>
        </p:spPr>
        <p:txBody>
          <a:bodyPr spcFirstLastPara="1" wrap="square" lIns="27000" tIns="45700" rIns="27000" bIns="45700" anchor="ctr" anchorCtr="0">
            <a:noAutofit/>
          </a:bodyPr>
          <a:lstStyle/>
          <a:p>
            <a:pPr marL="0" marR="0" lvl="0" indent="0" algn="ctr" rtl="0">
              <a:spcBef>
                <a:spcPts val="0"/>
              </a:spcBef>
              <a:spcAft>
                <a:spcPts val="0"/>
              </a:spcAft>
              <a:buNone/>
            </a:pPr>
            <a:r>
              <a:rPr lang="en-US" sz="1200" b="1" i="1">
                <a:solidFill>
                  <a:srgbClr val="000000"/>
                </a:solidFill>
                <a:latin typeface="Arial"/>
                <a:ea typeface="Arial"/>
                <a:cs typeface="Arial"/>
                <a:sym typeface="Arial"/>
              </a:rPr>
              <a:t>Independent / Interdependent</a:t>
            </a:r>
            <a:endParaRPr/>
          </a:p>
        </p:txBody>
      </p:sp>
      <p:sp>
        <p:nvSpPr>
          <p:cNvPr id="629" name="Google Shape;629;p28"/>
          <p:cNvSpPr/>
          <p:nvPr/>
        </p:nvSpPr>
        <p:spPr>
          <a:xfrm>
            <a:off x="2191145" y="2241752"/>
            <a:ext cx="1340988" cy="947534"/>
          </a:xfrm>
          <a:prstGeom prst="roundRect">
            <a:avLst>
              <a:gd name="adj" fmla="val 16667"/>
            </a:avLst>
          </a:prstGeom>
          <a:solidFill>
            <a:srgbClr val="F6CCCD"/>
          </a:solidFill>
          <a:ln>
            <a:noFill/>
          </a:ln>
        </p:spPr>
        <p:txBody>
          <a:bodyPr spcFirstLastPara="1" wrap="square" lIns="27000" tIns="45700" rIns="27000" bIns="45700" anchor="ctr" anchorCtr="0">
            <a:noAutofit/>
          </a:bodyPr>
          <a:lstStyle/>
          <a:p>
            <a:pPr marL="0" marR="0" lvl="0" indent="0" algn="ctr" rtl="0">
              <a:spcBef>
                <a:spcPts val="0"/>
              </a:spcBef>
              <a:spcAft>
                <a:spcPts val="0"/>
              </a:spcAft>
              <a:buNone/>
            </a:pPr>
            <a:r>
              <a:rPr lang="en-US" sz="1200" b="1" i="1">
                <a:solidFill>
                  <a:srgbClr val="000000"/>
                </a:solidFill>
                <a:latin typeface="Arial"/>
                <a:ea typeface="Arial"/>
                <a:cs typeface="Arial"/>
                <a:sym typeface="Arial"/>
              </a:rPr>
              <a:t>Egalitarism / Status</a:t>
            </a:r>
            <a:endParaRPr/>
          </a:p>
        </p:txBody>
      </p:sp>
      <p:sp>
        <p:nvSpPr>
          <p:cNvPr id="630" name="Google Shape;630;p28"/>
          <p:cNvSpPr/>
          <p:nvPr/>
        </p:nvSpPr>
        <p:spPr>
          <a:xfrm>
            <a:off x="3833984" y="2241752"/>
            <a:ext cx="1340988" cy="947534"/>
          </a:xfrm>
          <a:prstGeom prst="roundRect">
            <a:avLst>
              <a:gd name="adj" fmla="val 16667"/>
            </a:avLst>
          </a:prstGeom>
          <a:solidFill>
            <a:srgbClr val="ED9B9E"/>
          </a:solidFill>
          <a:ln>
            <a:noFill/>
          </a:ln>
        </p:spPr>
        <p:txBody>
          <a:bodyPr spcFirstLastPara="1" wrap="square" lIns="27000" tIns="45700" rIns="27000" bIns="45700" anchor="ctr" anchorCtr="0">
            <a:noAutofit/>
          </a:bodyPr>
          <a:lstStyle/>
          <a:p>
            <a:pPr marL="0" marR="0" lvl="0" indent="0" algn="ctr" rtl="0">
              <a:spcBef>
                <a:spcPts val="0"/>
              </a:spcBef>
              <a:spcAft>
                <a:spcPts val="0"/>
              </a:spcAft>
              <a:buNone/>
            </a:pPr>
            <a:r>
              <a:rPr lang="en-US" sz="1200" b="1" i="1">
                <a:solidFill>
                  <a:srgbClr val="000000"/>
                </a:solidFill>
                <a:latin typeface="Arial"/>
                <a:ea typeface="Arial"/>
                <a:cs typeface="Arial"/>
                <a:sym typeface="Arial"/>
              </a:rPr>
              <a:t>Risk / </a:t>
            </a:r>
            <a:endParaRPr/>
          </a:p>
          <a:p>
            <a:pPr marL="0" marR="0" lvl="0" indent="0" algn="ctr" rtl="0">
              <a:spcBef>
                <a:spcPts val="0"/>
              </a:spcBef>
              <a:spcAft>
                <a:spcPts val="0"/>
              </a:spcAft>
              <a:buNone/>
            </a:pPr>
            <a:r>
              <a:rPr lang="en-US" sz="1200" b="1" i="1">
                <a:solidFill>
                  <a:srgbClr val="000000"/>
                </a:solidFill>
                <a:latin typeface="Arial"/>
                <a:ea typeface="Arial"/>
                <a:cs typeface="Arial"/>
                <a:sym typeface="Arial"/>
              </a:rPr>
              <a:t>Certainty</a:t>
            </a:r>
            <a:endParaRPr/>
          </a:p>
        </p:txBody>
      </p:sp>
      <p:sp>
        <p:nvSpPr>
          <p:cNvPr id="631" name="Google Shape;631;p28"/>
          <p:cNvSpPr/>
          <p:nvPr/>
        </p:nvSpPr>
        <p:spPr>
          <a:xfrm>
            <a:off x="5476823" y="2241752"/>
            <a:ext cx="1340988" cy="947534"/>
          </a:xfrm>
          <a:prstGeom prst="roundRect">
            <a:avLst>
              <a:gd name="adj" fmla="val 16667"/>
            </a:avLst>
          </a:prstGeom>
          <a:solidFill>
            <a:srgbClr val="E67479"/>
          </a:solidFill>
          <a:ln>
            <a:noFill/>
          </a:ln>
        </p:spPr>
        <p:txBody>
          <a:bodyPr spcFirstLastPara="1" wrap="square" lIns="27000" tIns="45700" rIns="27000" bIns="45700" anchor="ctr" anchorCtr="0">
            <a:noAutofit/>
          </a:bodyPr>
          <a:lstStyle/>
          <a:p>
            <a:pPr marL="0" marR="0" lvl="0" indent="0" algn="ctr" rtl="0">
              <a:spcBef>
                <a:spcPts val="0"/>
              </a:spcBef>
              <a:spcAft>
                <a:spcPts val="0"/>
              </a:spcAft>
              <a:buNone/>
            </a:pPr>
            <a:r>
              <a:rPr lang="en-US" sz="1200" b="1" i="1">
                <a:solidFill>
                  <a:srgbClr val="000000"/>
                </a:solidFill>
                <a:latin typeface="Arial"/>
                <a:ea typeface="Arial"/>
                <a:cs typeface="Arial"/>
                <a:sym typeface="Arial"/>
              </a:rPr>
              <a:t>Direct / </a:t>
            </a:r>
            <a:endParaRPr/>
          </a:p>
          <a:p>
            <a:pPr marL="0" marR="0" lvl="0" indent="0" algn="ctr" rtl="0">
              <a:spcBef>
                <a:spcPts val="0"/>
              </a:spcBef>
              <a:spcAft>
                <a:spcPts val="0"/>
              </a:spcAft>
              <a:buNone/>
            </a:pPr>
            <a:r>
              <a:rPr lang="en-US" sz="1200" b="1" i="1">
                <a:solidFill>
                  <a:srgbClr val="000000"/>
                </a:solidFill>
                <a:latin typeface="Arial"/>
                <a:ea typeface="Arial"/>
                <a:cs typeface="Arial"/>
                <a:sym typeface="Arial"/>
              </a:rPr>
              <a:t>Indirect</a:t>
            </a:r>
            <a:endParaRPr/>
          </a:p>
        </p:txBody>
      </p:sp>
      <p:sp>
        <p:nvSpPr>
          <p:cNvPr id="632" name="Google Shape;632;p28"/>
          <p:cNvSpPr/>
          <p:nvPr/>
        </p:nvSpPr>
        <p:spPr>
          <a:xfrm>
            <a:off x="7119662" y="2241750"/>
            <a:ext cx="1340988" cy="947534"/>
          </a:xfrm>
          <a:prstGeom prst="roundRect">
            <a:avLst>
              <a:gd name="adj" fmla="val 16667"/>
            </a:avLst>
          </a:prstGeom>
          <a:solidFill>
            <a:srgbClr val="DD4B4E"/>
          </a:solidFill>
          <a:ln>
            <a:noFill/>
          </a:ln>
        </p:spPr>
        <p:txBody>
          <a:bodyPr spcFirstLastPara="1" wrap="square" lIns="27000" tIns="45700" rIns="27000" bIns="45700" anchor="ctr" anchorCtr="0">
            <a:noAutofit/>
          </a:bodyPr>
          <a:lstStyle/>
          <a:p>
            <a:pPr marL="0" marR="0" lvl="0" indent="0" algn="ctr" rtl="0">
              <a:spcBef>
                <a:spcPts val="0"/>
              </a:spcBef>
              <a:spcAft>
                <a:spcPts val="0"/>
              </a:spcAft>
              <a:buNone/>
            </a:pPr>
            <a:r>
              <a:rPr lang="en-US" sz="1200" b="1" i="1">
                <a:solidFill>
                  <a:srgbClr val="000000"/>
                </a:solidFill>
                <a:latin typeface="Arial"/>
                <a:ea typeface="Arial"/>
                <a:cs typeface="Arial"/>
                <a:sym typeface="Arial"/>
              </a:rPr>
              <a:t>Task / </a:t>
            </a:r>
            <a:endParaRPr/>
          </a:p>
          <a:p>
            <a:pPr marL="0" marR="0" lvl="0" indent="0" algn="ctr" rtl="0">
              <a:spcBef>
                <a:spcPts val="0"/>
              </a:spcBef>
              <a:spcAft>
                <a:spcPts val="0"/>
              </a:spcAft>
              <a:buNone/>
            </a:pPr>
            <a:r>
              <a:rPr lang="en-US" sz="1200" b="1" i="1">
                <a:solidFill>
                  <a:srgbClr val="000000"/>
                </a:solidFill>
                <a:latin typeface="Arial"/>
                <a:ea typeface="Arial"/>
                <a:cs typeface="Arial"/>
                <a:sym typeface="Arial"/>
              </a:rPr>
              <a:t>Relationship</a:t>
            </a:r>
            <a:endParaRPr/>
          </a:p>
        </p:txBody>
      </p:sp>
      <p:sp>
        <p:nvSpPr>
          <p:cNvPr id="633" name="Google Shape;633;p28"/>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Definition of culture and the GlobeSmart cultural assessment</a:t>
            </a:r>
            <a:endParaRPr sz="1800" b="0">
              <a:solidFill>
                <a:srgbClr val="595959"/>
              </a:solidFill>
              <a:latin typeface="Arial"/>
              <a:ea typeface="Arial"/>
              <a:cs typeface="Arial"/>
              <a:sym typeface="Arial"/>
            </a:endParaRPr>
          </a:p>
        </p:txBody>
      </p:sp>
      <p:pic>
        <p:nvPicPr>
          <p:cNvPr id="634" name="Google Shape;634;p28"/>
          <p:cNvPicPr preferRelativeResize="0"/>
          <p:nvPr/>
        </p:nvPicPr>
        <p:blipFill rotWithShape="1">
          <a:blip r:embed="rId3">
            <a:alphaModFix/>
          </a:blip>
          <a:srcRect/>
          <a:stretch/>
        </p:blipFill>
        <p:spPr>
          <a:xfrm>
            <a:off x="7712194" y="296855"/>
            <a:ext cx="1323624" cy="195697"/>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29"/>
          <p:cNvSpPr/>
          <p:nvPr/>
        </p:nvSpPr>
        <p:spPr>
          <a:xfrm>
            <a:off x="1013509" y="1140904"/>
            <a:ext cx="3306618" cy="2092482"/>
          </a:xfrm>
          <a:prstGeom prst="foldedCorner">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641" name="Google Shape;641;p29"/>
          <p:cNvSpPr txBox="1"/>
          <p:nvPr/>
        </p:nvSpPr>
        <p:spPr>
          <a:xfrm>
            <a:off x="1285998" y="1511098"/>
            <a:ext cx="2761640" cy="1179810"/>
          </a:xfrm>
          <a:prstGeom prst="rect">
            <a:avLst/>
          </a:prstGeom>
          <a:noFill/>
          <a:ln>
            <a:noFill/>
          </a:ln>
        </p:spPr>
        <p:txBody>
          <a:bodyPr spcFirstLastPara="1" wrap="square" lIns="0" tIns="0" rIns="0" bIns="0" anchor="t" anchorCtr="0">
            <a:spAutoFit/>
          </a:bodyPr>
          <a:lstStyle/>
          <a:p>
            <a:pPr marL="145800" marR="0" lvl="1" indent="-158750" algn="l" rtl="0">
              <a:lnSpc>
                <a:spcPct val="100000"/>
              </a:lnSpc>
              <a:spcBef>
                <a:spcPts val="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Place great importance on individual identity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Derive identity from personal choices and achievements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Prefer taking action on one's own </a:t>
            </a:r>
            <a:endParaRPr/>
          </a:p>
        </p:txBody>
      </p:sp>
      <p:sp>
        <p:nvSpPr>
          <p:cNvPr id="642" name="Google Shape;642;p29"/>
          <p:cNvSpPr/>
          <p:nvPr/>
        </p:nvSpPr>
        <p:spPr>
          <a:xfrm>
            <a:off x="1655645" y="957313"/>
            <a:ext cx="2022346" cy="450230"/>
          </a:xfrm>
          <a:custGeom>
            <a:avLst/>
            <a:gdLst/>
            <a:ahLst/>
            <a:cxnLst/>
            <a:rect l="l" t="t" r="r" b="b"/>
            <a:pathLst>
              <a:path w="1218" h="340" extrusionOk="0">
                <a:moveTo>
                  <a:pt x="1203" y="4"/>
                </a:moveTo>
                <a:lnTo>
                  <a:pt x="1203" y="4"/>
                </a:lnTo>
                <a:lnTo>
                  <a:pt x="1197" y="0"/>
                </a:lnTo>
                <a:lnTo>
                  <a:pt x="1197" y="0"/>
                </a:lnTo>
                <a:lnTo>
                  <a:pt x="4" y="68"/>
                </a:lnTo>
                <a:lnTo>
                  <a:pt x="4" y="68"/>
                </a:lnTo>
                <a:lnTo>
                  <a:pt x="0" y="72"/>
                </a:lnTo>
                <a:lnTo>
                  <a:pt x="0" y="72"/>
                </a:lnTo>
                <a:lnTo>
                  <a:pt x="4" y="74"/>
                </a:lnTo>
                <a:lnTo>
                  <a:pt x="11" y="78"/>
                </a:lnTo>
                <a:lnTo>
                  <a:pt x="4" y="80"/>
                </a:lnTo>
                <a:lnTo>
                  <a:pt x="0" y="85"/>
                </a:lnTo>
                <a:lnTo>
                  <a:pt x="0" y="85"/>
                </a:lnTo>
                <a:lnTo>
                  <a:pt x="6" y="89"/>
                </a:lnTo>
                <a:lnTo>
                  <a:pt x="11" y="91"/>
                </a:lnTo>
                <a:lnTo>
                  <a:pt x="6" y="95"/>
                </a:lnTo>
                <a:lnTo>
                  <a:pt x="0" y="97"/>
                </a:lnTo>
                <a:lnTo>
                  <a:pt x="0" y="97"/>
                </a:lnTo>
                <a:lnTo>
                  <a:pt x="6" y="101"/>
                </a:lnTo>
                <a:lnTo>
                  <a:pt x="13" y="104"/>
                </a:lnTo>
                <a:lnTo>
                  <a:pt x="6" y="108"/>
                </a:lnTo>
                <a:lnTo>
                  <a:pt x="2" y="110"/>
                </a:lnTo>
                <a:lnTo>
                  <a:pt x="2" y="112"/>
                </a:lnTo>
                <a:lnTo>
                  <a:pt x="6" y="114"/>
                </a:lnTo>
                <a:lnTo>
                  <a:pt x="13" y="116"/>
                </a:lnTo>
                <a:lnTo>
                  <a:pt x="6" y="120"/>
                </a:lnTo>
                <a:lnTo>
                  <a:pt x="2" y="125"/>
                </a:lnTo>
                <a:lnTo>
                  <a:pt x="2" y="125"/>
                </a:lnTo>
                <a:lnTo>
                  <a:pt x="9" y="127"/>
                </a:lnTo>
                <a:lnTo>
                  <a:pt x="13" y="131"/>
                </a:lnTo>
                <a:lnTo>
                  <a:pt x="9" y="133"/>
                </a:lnTo>
                <a:lnTo>
                  <a:pt x="2" y="137"/>
                </a:lnTo>
                <a:lnTo>
                  <a:pt x="2" y="137"/>
                </a:lnTo>
                <a:lnTo>
                  <a:pt x="9" y="139"/>
                </a:lnTo>
                <a:lnTo>
                  <a:pt x="15" y="144"/>
                </a:lnTo>
                <a:lnTo>
                  <a:pt x="9" y="146"/>
                </a:lnTo>
                <a:lnTo>
                  <a:pt x="4" y="150"/>
                </a:lnTo>
                <a:lnTo>
                  <a:pt x="4" y="150"/>
                </a:lnTo>
                <a:lnTo>
                  <a:pt x="9" y="154"/>
                </a:lnTo>
                <a:lnTo>
                  <a:pt x="15" y="156"/>
                </a:lnTo>
                <a:lnTo>
                  <a:pt x="11" y="161"/>
                </a:lnTo>
                <a:lnTo>
                  <a:pt x="4" y="163"/>
                </a:lnTo>
                <a:lnTo>
                  <a:pt x="4" y="163"/>
                </a:lnTo>
                <a:lnTo>
                  <a:pt x="11" y="167"/>
                </a:lnTo>
                <a:lnTo>
                  <a:pt x="15" y="169"/>
                </a:lnTo>
                <a:lnTo>
                  <a:pt x="11" y="173"/>
                </a:lnTo>
                <a:lnTo>
                  <a:pt x="4" y="177"/>
                </a:lnTo>
                <a:lnTo>
                  <a:pt x="4" y="177"/>
                </a:lnTo>
                <a:lnTo>
                  <a:pt x="11" y="180"/>
                </a:lnTo>
                <a:lnTo>
                  <a:pt x="17" y="182"/>
                </a:lnTo>
                <a:lnTo>
                  <a:pt x="11" y="186"/>
                </a:lnTo>
                <a:lnTo>
                  <a:pt x="6" y="190"/>
                </a:lnTo>
                <a:lnTo>
                  <a:pt x="6" y="190"/>
                </a:lnTo>
                <a:lnTo>
                  <a:pt x="11" y="192"/>
                </a:lnTo>
                <a:lnTo>
                  <a:pt x="17" y="196"/>
                </a:lnTo>
                <a:lnTo>
                  <a:pt x="13" y="199"/>
                </a:lnTo>
                <a:lnTo>
                  <a:pt x="6" y="203"/>
                </a:lnTo>
                <a:lnTo>
                  <a:pt x="6" y="203"/>
                </a:lnTo>
                <a:lnTo>
                  <a:pt x="13" y="207"/>
                </a:lnTo>
                <a:lnTo>
                  <a:pt x="17" y="209"/>
                </a:lnTo>
                <a:lnTo>
                  <a:pt x="13" y="213"/>
                </a:lnTo>
                <a:lnTo>
                  <a:pt x="6" y="215"/>
                </a:lnTo>
                <a:lnTo>
                  <a:pt x="6" y="215"/>
                </a:lnTo>
                <a:lnTo>
                  <a:pt x="13" y="220"/>
                </a:lnTo>
                <a:lnTo>
                  <a:pt x="19" y="222"/>
                </a:lnTo>
                <a:lnTo>
                  <a:pt x="13" y="226"/>
                </a:lnTo>
                <a:lnTo>
                  <a:pt x="9" y="228"/>
                </a:lnTo>
                <a:lnTo>
                  <a:pt x="9" y="230"/>
                </a:lnTo>
                <a:lnTo>
                  <a:pt x="13" y="232"/>
                </a:lnTo>
                <a:lnTo>
                  <a:pt x="19" y="234"/>
                </a:lnTo>
                <a:lnTo>
                  <a:pt x="15" y="239"/>
                </a:lnTo>
                <a:lnTo>
                  <a:pt x="9" y="243"/>
                </a:lnTo>
                <a:lnTo>
                  <a:pt x="9" y="243"/>
                </a:lnTo>
                <a:lnTo>
                  <a:pt x="15" y="245"/>
                </a:lnTo>
                <a:lnTo>
                  <a:pt x="21" y="249"/>
                </a:lnTo>
                <a:lnTo>
                  <a:pt x="15" y="251"/>
                </a:lnTo>
                <a:lnTo>
                  <a:pt x="9" y="256"/>
                </a:lnTo>
                <a:lnTo>
                  <a:pt x="9" y="256"/>
                </a:lnTo>
                <a:lnTo>
                  <a:pt x="15" y="258"/>
                </a:lnTo>
                <a:lnTo>
                  <a:pt x="21" y="262"/>
                </a:lnTo>
                <a:lnTo>
                  <a:pt x="15" y="266"/>
                </a:lnTo>
                <a:lnTo>
                  <a:pt x="11" y="268"/>
                </a:lnTo>
                <a:lnTo>
                  <a:pt x="11" y="268"/>
                </a:lnTo>
                <a:lnTo>
                  <a:pt x="15" y="272"/>
                </a:lnTo>
                <a:lnTo>
                  <a:pt x="21" y="275"/>
                </a:lnTo>
                <a:lnTo>
                  <a:pt x="17" y="279"/>
                </a:lnTo>
                <a:lnTo>
                  <a:pt x="11" y="281"/>
                </a:lnTo>
                <a:lnTo>
                  <a:pt x="11" y="283"/>
                </a:lnTo>
                <a:lnTo>
                  <a:pt x="17" y="285"/>
                </a:lnTo>
                <a:lnTo>
                  <a:pt x="23" y="287"/>
                </a:lnTo>
                <a:lnTo>
                  <a:pt x="17" y="292"/>
                </a:lnTo>
                <a:lnTo>
                  <a:pt x="11" y="296"/>
                </a:lnTo>
                <a:lnTo>
                  <a:pt x="11" y="296"/>
                </a:lnTo>
                <a:lnTo>
                  <a:pt x="17" y="298"/>
                </a:lnTo>
                <a:lnTo>
                  <a:pt x="23" y="302"/>
                </a:lnTo>
                <a:lnTo>
                  <a:pt x="17" y="304"/>
                </a:lnTo>
                <a:lnTo>
                  <a:pt x="13" y="308"/>
                </a:lnTo>
                <a:lnTo>
                  <a:pt x="13" y="308"/>
                </a:lnTo>
                <a:lnTo>
                  <a:pt x="19" y="311"/>
                </a:lnTo>
                <a:lnTo>
                  <a:pt x="23" y="315"/>
                </a:lnTo>
                <a:lnTo>
                  <a:pt x="19" y="317"/>
                </a:lnTo>
                <a:lnTo>
                  <a:pt x="13" y="321"/>
                </a:lnTo>
                <a:lnTo>
                  <a:pt x="13" y="321"/>
                </a:lnTo>
                <a:lnTo>
                  <a:pt x="19" y="325"/>
                </a:lnTo>
                <a:lnTo>
                  <a:pt x="25" y="327"/>
                </a:lnTo>
                <a:lnTo>
                  <a:pt x="19" y="332"/>
                </a:lnTo>
                <a:lnTo>
                  <a:pt x="13" y="334"/>
                </a:lnTo>
                <a:lnTo>
                  <a:pt x="13" y="334"/>
                </a:lnTo>
                <a:lnTo>
                  <a:pt x="19" y="338"/>
                </a:lnTo>
                <a:lnTo>
                  <a:pt x="23" y="340"/>
                </a:lnTo>
                <a:lnTo>
                  <a:pt x="1210" y="272"/>
                </a:lnTo>
                <a:lnTo>
                  <a:pt x="1212" y="270"/>
                </a:lnTo>
                <a:lnTo>
                  <a:pt x="1218" y="268"/>
                </a:lnTo>
                <a:lnTo>
                  <a:pt x="1218" y="266"/>
                </a:lnTo>
                <a:lnTo>
                  <a:pt x="1212" y="264"/>
                </a:lnTo>
                <a:lnTo>
                  <a:pt x="1206" y="262"/>
                </a:lnTo>
                <a:lnTo>
                  <a:pt x="1212" y="258"/>
                </a:lnTo>
                <a:lnTo>
                  <a:pt x="1216" y="253"/>
                </a:lnTo>
                <a:lnTo>
                  <a:pt x="1216" y="253"/>
                </a:lnTo>
                <a:lnTo>
                  <a:pt x="1212" y="251"/>
                </a:lnTo>
                <a:lnTo>
                  <a:pt x="1206" y="247"/>
                </a:lnTo>
                <a:lnTo>
                  <a:pt x="1212" y="245"/>
                </a:lnTo>
                <a:lnTo>
                  <a:pt x="1216" y="241"/>
                </a:lnTo>
                <a:lnTo>
                  <a:pt x="1216" y="241"/>
                </a:lnTo>
                <a:lnTo>
                  <a:pt x="1210" y="239"/>
                </a:lnTo>
                <a:lnTo>
                  <a:pt x="1206" y="234"/>
                </a:lnTo>
                <a:lnTo>
                  <a:pt x="1210" y="232"/>
                </a:lnTo>
                <a:lnTo>
                  <a:pt x="1216" y="228"/>
                </a:lnTo>
                <a:lnTo>
                  <a:pt x="1216" y="228"/>
                </a:lnTo>
                <a:lnTo>
                  <a:pt x="1210" y="224"/>
                </a:lnTo>
                <a:lnTo>
                  <a:pt x="1203" y="222"/>
                </a:lnTo>
                <a:lnTo>
                  <a:pt x="1210" y="218"/>
                </a:lnTo>
                <a:lnTo>
                  <a:pt x="1214" y="215"/>
                </a:lnTo>
                <a:lnTo>
                  <a:pt x="1214" y="213"/>
                </a:lnTo>
                <a:lnTo>
                  <a:pt x="1210" y="211"/>
                </a:lnTo>
                <a:lnTo>
                  <a:pt x="1203" y="209"/>
                </a:lnTo>
                <a:lnTo>
                  <a:pt x="1210" y="205"/>
                </a:lnTo>
                <a:lnTo>
                  <a:pt x="1214" y="201"/>
                </a:lnTo>
                <a:lnTo>
                  <a:pt x="1214" y="201"/>
                </a:lnTo>
                <a:lnTo>
                  <a:pt x="1208" y="199"/>
                </a:lnTo>
                <a:lnTo>
                  <a:pt x="1203" y="194"/>
                </a:lnTo>
                <a:lnTo>
                  <a:pt x="1208" y="192"/>
                </a:lnTo>
                <a:lnTo>
                  <a:pt x="1214" y="188"/>
                </a:lnTo>
                <a:lnTo>
                  <a:pt x="1214" y="188"/>
                </a:lnTo>
                <a:lnTo>
                  <a:pt x="1208" y="186"/>
                </a:lnTo>
                <a:lnTo>
                  <a:pt x="1201" y="182"/>
                </a:lnTo>
                <a:lnTo>
                  <a:pt x="1208" y="180"/>
                </a:lnTo>
                <a:lnTo>
                  <a:pt x="1212" y="175"/>
                </a:lnTo>
                <a:lnTo>
                  <a:pt x="1212" y="175"/>
                </a:lnTo>
                <a:lnTo>
                  <a:pt x="1208" y="171"/>
                </a:lnTo>
                <a:lnTo>
                  <a:pt x="1201" y="169"/>
                </a:lnTo>
                <a:lnTo>
                  <a:pt x="1206" y="165"/>
                </a:lnTo>
                <a:lnTo>
                  <a:pt x="1212" y="163"/>
                </a:lnTo>
                <a:lnTo>
                  <a:pt x="1212" y="163"/>
                </a:lnTo>
                <a:lnTo>
                  <a:pt x="1206" y="158"/>
                </a:lnTo>
                <a:lnTo>
                  <a:pt x="1201" y="156"/>
                </a:lnTo>
                <a:lnTo>
                  <a:pt x="1206" y="152"/>
                </a:lnTo>
                <a:lnTo>
                  <a:pt x="1212" y="148"/>
                </a:lnTo>
                <a:lnTo>
                  <a:pt x="1212" y="148"/>
                </a:lnTo>
                <a:lnTo>
                  <a:pt x="1206" y="146"/>
                </a:lnTo>
                <a:lnTo>
                  <a:pt x="1199" y="144"/>
                </a:lnTo>
                <a:lnTo>
                  <a:pt x="1206" y="139"/>
                </a:lnTo>
                <a:lnTo>
                  <a:pt x="1210" y="135"/>
                </a:lnTo>
                <a:lnTo>
                  <a:pt x="1210" y="135"/>
                </a:lnTo>
                <a:lnTo>
                  <a:pt x="1206" y="133"/>
                </a:lnTo>
                <a:lnTo>
                  <a:pt x="1199" y="129"/>
                </a:lnTo>
                <a:lnTo>
                  <a:pt x="1203" y="127"/>
                </a:lnTo>
                <a:lnTo>
                  <a:pt x="1210" y="123"/>
                </a:lnTo>
                <a:lnTo>
                  <a:pt x="1210" y="123"/>
                </a:lnTo>
                <a:lnTo>
                  <a:pt x="1203" y="120"/>
                </a:lnTo>
                <a:lnTo>
                  <a:pt x="1199" y="116"/>
                </a:lnTo>
                <a:lnTo>
                  <a:pt x="1203" y="112"/>
                </a:lnTo>
                <a:lnTo>
                  <a:pt x="1210" y="110"/>
                </a:lnTo>
                <a:lnTo>
                  <a:pt x="1210" y="110"/>
                </a:lnTo>
                <a:lnTo>
                  <a:pt x="1203" y="106"/>
                </a:lnTo>
                <a:lnTo>
                  <a:pt x="1197" y="104"/>
                </a:lnTo>
                <a:lnTo>
                  <a:pt x="1203" y="99"/>
                </a:lnTo>
                <a:lnTo>
                  <a:pt x="1208" y="97"/>
                </a:lnTo>
                <a:lnTo>
                  <a:pt x="1208" y="95"/>
                </a:lnTo>
                <a:lnTo>
                  <a:pt x="1203" y="93"/>
                </a:lnTo>
                <a:lnTo>
                  <a:pt x="1197" y="91"/>
                </a:lnTo>
                <a:lnTo>
                  <a:pt x="1201" y="87"/>
                </a:lnTo>
                <a:lnTo>
                  <a:pt x="1208" y="82"/>
                </a:lnTo>
                <a:lnTo>
                  <a:pt x="1208" y="82"/>
                </a:lnTo>
                <a:lnTo>
                  <a:pt x="1201" y="80"/>
                </a:lnTo>
                <a:lnTo>
                  <a:pt x="1195" y="76"/>
                </a:lnTo>
                <a:lnTo>
                  <a:pt x="1201" y="74"/>
                </a:lnTo>
                <a:lnTo>
                  <a:pt x="1208" y="70"/>
                </a:lnTo>
                <a:lnTo>
                  <a:pt x="1208" y="70"/>
                </a:lnTo>
                <a:lnTo>
                  <a:pt x="1201" y="68"/>
                </a:lnTo>
                <a:lnTo>
                  <a:pt x="1195" y="63"/>
                </a:lnTo>
                <a:lnTo>
                  <a:pt x="1201" y="61"/>
                </a:lnTo>
                <a:lnTo>
                  <a:pt x="1206" y="57"/>
                </a:lnTo>
                <a:lnTo>
                  <a:pt x="1206" y="57"/>
                </a:lnTo>
                <a:lnTo>
                  <a:pt x="1201" y="53"/>
                </a:lnTo>
                <a:lnTo>
                  <a:pt x="1195" y="51"/>
                </a:lnTo>
                <a:lnTo>
                  <a:pt x="1199" y="47"/>
                </a:lnTo>
                <a:lnTo>
                  <a:pt x="1206" y="44"/>
                </a:lnTo>
                <a:lnTo>
                  <a:pt x="1206" y="44"/>
                </a:lnTo>
                <a:lnTo>
                  <a:pt x="1199" y="40"/>
                </a:lnTo>
                <a:lnTo>
                  <a:pt x="1193" y="38"/>
                </a:lnTo>
                <a:lnTo>
                  <a:pt x="1199" y="34"/>
                </a:lnTo>
                <a:lnTo>
                  <a:pt x="1206" y="30"/>
                </a:lnTo>
                <a:lnTo>
                  <a:pt x="1206" y="30"/>
                </a:lnTo>
                <a:lnTo>
                  <a:pt x="1199" y="28"/>
                </a:lnTo>
                <a:lnTo>
                  <a:pt x="1193" y="25"/>
                </a:lnTo>
                <a:lnTo>
                  <a:pt x="1199" y="21"/>
                </a:lnTo>
                <a:lnTo>
                  <a:pt x="1203" y="17"/>
                </a:lnTo>
                <a:lnTo>
                  <a:pt x="1203" y="17"/>
                </a:lnTo>
                <a:lnTo>
                  <a:pt x="1197" y="15"/>
                </a:lnTo>
                <a:lnTo>
                  <a:pt x="1193" y="11"/>
                </a:lnTo>
                <a:lnTo>
                  <a:pt x="1197" y="9"/>
                </a:lnTo>
                <a:lnTo>
                  <a:pt x="1203" y="4"/>
                </a:lnTo>
                <a:close/>
              </a:path>
            </a:pathLst>
          </a:cu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500"/>
              <a:buFont typeface="Arial"/>
              <a:buNone/>
            </a:pPr>
            <a:r>
              <a:rPr lang="en-US" sz="1500" b="1" i="0" u="none" strike="noStrike" cap="none">
                <a:solidFill>
                  <a:srgbClr val="FFFFFF"/>
                </a:solidFill>
                <a:latin typeface="Arial"/>
                <a:ea typeface="Arial"/>
                <a:cs typeface="Arial"/>
                <a:sym typeface="Arial"/>
              </a:rPr>
              <a:t>Independent</a:t>
            </a:r>
            <a:endParaRPr/>
          </a:p>
        </p:txBody>
      </p:sp>
      <p:sp>
        <p:nvSpPr>
          <p:cNvPr id="643" name="Google Shape;643;p29"/>
          <p:cNvSpPr/>
          <p:nvPr/>
        </p:nvSpPr>
        <p:spPr>
          <a:xfrm>
            <a:off x="5424745" y="2064059"/>
            <a:ext cx="603819" cy="382852"/>
          </a:xfrm>
          <a:custGeom>
            <a:avLst/>
            <a:gdLst/>
            <a:ahLst/>
            <a:cxnLst/>
            <a:rect l="l" t="t" r="r" b="b"/>
            <a:pathLst>
              <a:path w="1016603" h="992232" extrusionOk="0">
                <a:moveTo>
                  <a:pt x="0" y="0"/>
                </a:moveTo>
                <a:lnTo>
                  <a:pt x="109725" y="53651"/>
                </a:lnTo>
                <a:cubicBezTo>
                  <a:pt x="638122" y="312011"/>
                  <a:pt x="638122" y="312011"/>
                  <a:pt x="638122" y="312011"/>
                </a:cubicBezTo>
                <a:cubicBezTo>
                  <a:pt x="638122" y="312011"/>
                  <a:pt x="758982" y="722312"/>
                  <a:pt x="971416" y="948349"/>
                </a:cubicBezTo>
                <a:lnTo>
                  <a:pt x="1016603" y="991341"/>
                </a:lnTo>
                <a:lnTo>
                  <a:pt x="1003733" y="991977"/>
                </a:lnTo>
                <a:cubicBezTo>
                  <a:pt x="1000326" y="992145"/>
                  <a:pt x="998568" y="992232"/>
                  <a:pt x="998568" y="992232"/>
                </a:cubicBezTo>
                <a:cubicBezTo>
                  <a:pt x="998568" y="992232"/>
                  <a:pt x="214428" y="458948"/>
                  <a:pt x="22820" y="60249"/>
                </a:cubicBezTo>
                <a:close/>
              </a:path>
            </a:pathLst>
          </a:custGeom>
          <a:solidFill>
            <a:srgbClr val="E46A6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350"/>
              <a:buFont typeface="Arial"/>
              <a:buNone/>
            </a:pPr>
            <a:endParaRPr sz="1350" b="0" i="0" u="none" strike="noStrike" cap="none">
              <a:solidFill>
                <a:srgbClr val="000000"/>
              </a:solidFill>
              <a:latin typeface="Arial"/>
              <a:ea typeface="Arial"/>
              <a:cs typeface="Arial"/>
              <a:sym typeface="Arial"/>
            </a:endParaRPr>
          </a:p>
        </p:txBody>
      </p:sp>
      <p:pic>
        <p:nvPicPr>
          <p:cNvPr id="644" name="Google Shape;644;p29"/>
          <p:cNvPicPr preferRelativeResize="0"/>
          <p:nvPr/>
        </p:nvPicPr>
        <p:blipFill rotWithShape="1">
          <a:blip r:embed="rId3">
            <a:alphaModFix/>
          </a:blip>
          <a:srcRect/>
          <a:stretch/>
        </p:blipFill>
        <p:spPr>
          <a:xfrm>
            <a:off x="5347496" y="3373885"/>
            <a:ext cx="2252427" cy="1403102"/>
          </a:xfrm>
          <a:prstGeom prst="rect">
            <a:avLst/>
          </a:prstGeom>
          <a:noFill/>
          <a:ln>
            <a:noFill/>
          </a:ln>
          <a:effectLst>
            <a:outerShdw blurRad="50800" dist="38100" dir="2700000" algn="tl" rotWithShape="0">
              <a:srgbClr val="000000">
                <a:alpha val="40000"/>
              </a:srgbClr>
            </a:outerShdw>
          </a:effectLst>
        </p:spPr>
      </p:pic>
      <p:pic>
        <p:nvPicPr>
          <p:cNvPr id="645" name="Google Shape;645;p29"/>
          <p:cNvPicPr preferRelativeResize="0"/>
          <p:nvPr/>
        </p:nvPicPr>
        <p:blipFill rotWithShape="1">
          <a:blip r:embed="rId4">
            <a:alphaModFix/>
          </a:blip>
          <a:srcRect/>
          <a:stretch/>
        </p:blipFill>
        <p:spPr>
          <a:xfrm>
            <a:off x="1429036" y="3373885"/>
            <a:ext cx="2466992" cy="1403102"/>
          </a:xfrm>
          <a:prstGeom prst="rect">
            <a:avLst/>
          </a:prstGeom>
          <a:noFill/>
          <a:ln>
            <a:noFill/>
          </a:ln>
          <a:effectLst>
            <a:outerShdw blurRad="50800" dist="38100" dir="2700000" algn="tl" rotWithShape="0">
              <a:srgbClr val="000000">
                <a:alpha val="40000"/>
              </a:srgbClr>
            </a:outerShdw>
          </a:effectLst>
        </p:spPr>
      </p:pic>
      <p:sp>
        <p:nvSpPr>
          <p:cNvPr id="646" name="Google Shape;646;p29"/>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strike="noStrike" cap="none">
                <a:solidFill>
                  <a:srgbClr val="595959"/>
                </a:solidFill>
                <a:latin typeface="Arial"/>
                <a:ea typeface="Arial"/>
                <a:cs typeface="Arial"/>
                <a:sym typeface="Arial"/>
              </a:rPr>
              <a:t>Independent / Interdependent – How do I derive my identity? </a:t>
            </a:r>
            <a:endParaRPr sz="1800" b="0" i="0" u="none" strike="noStrike" cap="none">
              <a:solidFill>
                <a:srgbClr val="595959"/>
              </a:solidFill>
              <a:latin typeface="Arial"/>
              <a:ea typeface="Arial"/>
              <a:cs typeface="Arial"/>
              <a:sym typeface="Arial"/>
            </a:endParaRPr>
          </a:p>
        </p:txBody>
      </p:sp>
      <p:sp>
        <p:nvSpPr>
          <p:cNvPr id="647" name="Google Shape;647;p29"/>
          <p:cNvSpPr/>
          <p:nvPr/>
        </p:nvSpPr>
        <p:spPr>
          <a:xfrm>
            <a:off x="4820401" y="1140904"/>
            <a:ext cx="3306618" cy="2092482"/>
          </a:xfrm>
          <a:prstGeom prst="foldedCorner">
            <a:avLst>
              <a:gd name="adj" fmla="val 16667"/>
            </a:avLst>
          </a:prstGeom>
          <a:solidFill>
            <a:srgbClr val="F6CC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648" name="Google Shape;648;p29"/>
          <p:cNvSpPr txBox="1"/>
          <p:nvPr/>
        </p:nvSpPr>
        <p:spPr>
          <a:xfrm>
            <a:off x="5096362" y="1511097"/>
            <a:ext cx="2761640" cy="1179810"/>
          </a:xfrm>
          <a:prstGeom prst="rect">
            <a:avLst/>
          </a:prstGeom>
          <a:noFill/>
          <a:ln>
            <a:noFill/>
          </a:ln>
        </p:spPr>
        <p:txBody>
          <a:bodyPr spcFirstLastPara="1" wrap="square" lIns="0" tIns="0" rIns="0" bIns="0" anchor="t" anchorCtr="0">
            <a:spAutoFit/>
          </a:bodyPr>
          <a:lstStyle/>
          <a:p>
            <a:pPr marL="145800" marR="0" lvl="1" indent="-158750" algn="l" rtl="0">
              <a:lnSpc>
                <a:spcPct val="100000"/>
              </a:lnSpc>
              <a:spcBef>
                <a:spcPts val="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Place great importance on group harmony and cooperation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Derive identity from group affiliation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Feel a sense of duty, obligation, and loyalty to ascribed groups </a:t>
            </a:r>
            <a:endParaRPr/>
          </a:p>
        </p:txBody>
      </p:sp>
      <p:sp>
        <p:nvSpPr>
          <p:cNvPr id="649" name="Google Shape;649;p29"/>
          <p:cNvSpPr/>
          <p:nvPr/>
        </p:nvSpPr>
        <p:spPr>
          <a:xfrm>
            <a:off x="5462537" y="957313"/>
            <a:ext cx="2022346" cy="450230"/>
          </a:xfrm>
          <a:custGeom>
            <a:avLst/>
            <a:gdLst/>
            <a:ahLst/>
            <a:cxnLst/>
            <a:rect l="l" t="t" r="r" b="b"/>
            <a:pathLst>
              <a:path w="1218" h="340" extrusionOk="0">
                <a:moveTo>
                  <a:pt x="1203" y="4"/>
                </a:moveTo>
                <a:lnTo>
                  <a:pt x="1203" y="4"/>
                </a:lnTo>
                <a:lnTo>
                  <a:pt x="1197" y="0"/>
                </a:lnTo>
                <a:lnTo>
                  <a:pt x="1197" y="0"/>
                </a:lnTo>
                <a:lnTo>
                  <a:pt x="4" y="68"/>
                </a:lnTo>
                <a:lnTo>
                  <a:pt x="4" y="68"/>
                </a:lnTo>
                <a:lnTo>
                  <a:pt x="0" y="72"/>
                </a:lnTo>
                <a:lnTo>
                  <a:pt x="0" y="72"/>
                </a:lnTo>
                <a:lnTo>
                  <a:pt x="4" y="74"/>
                </a:lnTo>
                <a:lnTo>
                  <a:pt x="11" y="78"/>
                </a:lnTo>
                <a:lnTo>
                  <a:pt x="4" y="80"/>
                </a:lnTo>
                <a:lnTo>
                  <a:pt x="0" y="85"/>
                </a:lnTo>
                <a:lnTo>
                  <a:pt x="0" y="85"/>
                </a:lnTo>
                <a:lnTo>
                  <a:pt x="6" y="89"/>
                </a:lnTo>
                <a:lnTo>
                  <a:pt x="11" y="91"/>
                </a:lnTo>
                <a:lnTo>
                  <a:pt x="6" y="95"/>
                </a:lnTo>
                <a:lnTo>
                  <a:pt x="0" y="97"/>
                </a:lnTo>
                <a:lnTo>
                  <a:pt x="0" y="97"/>
                </a:lnTo>
                <a:lnTo>
                  <a:pt x="6" y="101"/>
                </a:lnTo>
                <a:lnTo>
                  <a:pt x="13" y="104"/>
                </a:lnTo>
                <a:lnTo>
                  <a:pt x="6" y="108"/>
                </a:lnTo>
                <a:lnTo>
                  <a:pt x="2" y="110"/>
                </a:lnTo>
                <a:lnTo>
                  <a:pt x="2" y="112"/>
                </a:lnTo>
                <a:lnTo>
                  <a:pt x="6" y="114"/>
                </a:lnTo>
                <a:lnTo>
                  <a:pt x="13" y="116"/>
                </a:lnTo>
                <a:lnTo>
                  <a:pt x="6" y="120"/>
                </a:lnTo>
                <a:lnTo>
                  <a:pt x="2" y="125"/>
                </a:lnTo>
                <a:lnTo>
                  <a:pt x="2" y="125"/>
                </a:lnTo>
                <a:lnTo>
                  <a:pt x="9" y="127"/>
                </a:lnTo>
                <a:lnTo>
                  <a:pt x="13" y="131"/>
                </a:lnTo>
                <a:lnTo>
                  <a:pt x="9" y="133"/>
                </a:lnTo>
                <a:lnTo>
                  <a:pt x="2" y="137"/>
                </a:lnTo>
                <a:lnTo>
                  <a:pt x="2" y="137"/>
                </a:lnTo>
                <a:lnTo>
                  <a:pt x="9" y="139"/>
                </a:lnTo>
                <a:lnTo>
                  <a:pt x="15" y="144"/>
                </a:lnTo>
                <a:lnTo>
                  <a:pt x="9" y="146"/>
                </a:lnTo>
                <a:lnTo>
                  <a:pt x="4" y="150"/>
                </a:lnTo>
                <a:lnTo>
                  <a:pt x="4" y="150"/>
                </a:lnTo>
                <a:lnTo>
                  <a:pt x="9" y="154"/>
                </a:lnTo>
                <a:lnTo>
                  <a:pt x="15" y="156"/>
                </a:lnTo>
                <a:lnTo>
                  <a:pt x="11" y="161"/>
                </a:lnTo>
                <a:lnTo>
                  <a:pt x="4" y="163"/>
                </a:lnTo>
                <a:lnTo>
                  <a:pt x="4" y="163"/>
                </a:lnTo>
                <a:lnTo>
                  <a:pt x="11" y="167"/>
                </a:lnTo>
                <a:lnTo>
                  <a:pt x="15" y="169"/>
                </a:lnTo>
                <a:lnTo>
                  <a:pt x="11" y="173"/>
                </a:lnTo>
                <a:lnTo>
                  <a:pt x="4" y="177"/>
                </a:lnTo>
                <a:lnTo>
                  <a:pt x="4" y="177"/>
                </a:lnTo>
                <a:lnTo>
                  <a:pt x="11" y="180"/>
                </a:lnTo>
                <a:lnTo>
                  <a:pt x="17" y="182"/>
                </a:lnTo>
                <a:lnTo>
                  <a:pt x="11" y="186"/>
                </a:lnTo>
                <a:lnTo>
                  <a:pt x="6" y="190"/>
                </a:lnTo>
                <a:lnTo>
                  <a:pt x="6" y="190"/>
                </a:lnTo>
                <a:lnTo>
                  <a:pt x="11" y="192"/>
                </a:lnTo>
                <a:lnTo>
                  <a:pt x="17" y="196"/>
                </a:lnTo>
                <a:lnTo>
                  <a:pt x="13" y="199"/>
                </a:lnTo>
                <a:lnTo>
                  <a:pt x="6" y="203"/>
                </a:lnTo>
                <a:lnTo>
                  <a:pt x="6" y="203"/>
                </a:lnTo>
                <a:lnTo>
                  <a:pt x="13" y="207"/>
                </a:lnTo>
                <a:lnTo>
                  <a:pt x="17" y="209"/>
                </a:lnTo>
                <a:lnTo>
                  <a:pt x="13" y="213"/>
                </a:lnTo>
                <a:lnTo>
                  <a:pt x="6" y="215"/>
                </a:lnTo>
                <a:lnTo>
                  <a:pt x="6" y="215"/>
                </a:lnTo>
                <a:lnTo>
                  <a:pt x="13" y="220"/>
                </a:lnTo>
                <a:lnTo>
                  <a:pt x="19" y="222"/>
                </a:lnTo>
                <a:lnTo>
                  <a:pt x="13" y="226"/>
                </a:lnTo>
                <a:lnTo>
                  <a:pt x="9" y="228"/>
                </a:lnTo>
                <a:lnTo>
                  <a:pt x="9" y="230"/>
                </a:lnTo>
                <a:lnTo>
                  <a:pt x="13" y="232"/>
                </a:lnTo>
                <a:lnTo>
                  <a:pt x="19" y="234"/>
                </a:lnTo>
                <a:lnTo>
                  <a:pt x="15" y="239"/>
                </a:lnTo>
                <a:lnTo>
                  <a:pt x="9" y="243"/>
                </a:lnTo>
                <a:lnTo>
                  <a:pt x="9" y="243"/>
                </a:lnTo>
                <a:lnTo>
                  <a:pt x="15" y="245"/>
                </a:lnTo>
                <a:lnTo>
                  <a:pt x="21" y="249"/>
                </a:lnTo>
                <a:lnTo>
                  <a:pt x="15" y="251"/>
                </a:lnTo>
                <a:lnTo>
                  <a:pt x="9" y="256"/>
                </a:lnTo>
                <a:lnTo>
                  <a:pt x="9" y="256"/>
                </a:lnTo>
                <a:lnTo>
                  <a:pt x="15" y="258"/>
                </a:lnTo>
                <a:lnTo>
                  <a:pt x="21" y="262"/>
                </a:lnTo>
                <a:lnTo>
                  <a:pt x="15" y="266"/>
                </a:lnTo>
                <a:lnTo>
                  <a:pt x="11" y="268"/>
                </a:lnTo>
                <a:lnTo>
                  <a:pt x="11" y="268"/>
                </a:lnTo>
                <a:lnTo>
                  <a:pt x="15" y="272"/>
                </a:lnTo>
                <a:lnTo>
                  <a:pt x="21" y="275"/>
                </a:lnTo>
                <a:lnTo>
                  <a:pt x="17" y="279"/>
                </a:lnTo>
                <a:lnTo>
                  <a:pt x="11" y="281"/>
                </a:lnTo>
                <a:lnTo>
                  <a:pt x="11" y="283"/>
                </a:lnTo>
                <a:lnTo>
                  <a:pt x="17" y="285"/>
                </a:lnTo>
                <a:lnTo>
                  <a:pt x="23" y="287"/>
                </a:lnTo>
                <a:lnTo>
                  <a:pt x="17" y="292"/>
                </a:lnTo>
                <a:lnTo>
                  <a:pt x="11" y="296"/>
                </a:lnTo>
                <a:lnTo>
                  <a:pt x="11" y="296"/>
                </a:lnTo>
                <a:lnTo>
                  <a:pt x="17" y="298"/>
                </a:lnTo>
                <a:lnTo>
                  <a:pt x="23" y="302"/>
                </a:lnTo>
                <a:lnTo>
                  <a:pt x="17" y="304"/>
                </a:lnTo>
                <a:lnTo>
                  <a:pt x="13" y="308"/>
                </a:lnTo>
                <a:lnTo>
                  <a:pt x="13" y="308"/>
                </a:lnTo>
                <a:lnTo>
                  <a:pt x="19" y="311"/>
                </a:lnTo>
                <a:lnTo>
                  <a:pt x="23" y="315"/>
                </a:lnTo>
                <a:lnTo>
                  <a:pt x="19" y="317"/>
                </a:lnTo>
                <a:lnTo>
                  <a:pt x="13" y="321"/>
                </a:lnTo>
                <a:lnTo>
                  <a:pt x="13" y="321"/>
                </a:lnTo>
                <a:lnTo>
                  <a:pt x="19" y="325"/>
                </a:lnTo>
                <a:lnTo>
                  <a:pt x="25" y="327"/>
                </a:lnTo>
                <a:lnTo>
                  <a:pt x="19" y="332"/>
                </a:lnTo>
                <a:lnTo>
                  <a:pt x="13" y="334"/>
                </a:lnTo>
                <a:lnTo>
                  <a:pt x="13" y="334"/>
                </a:lnTo>
                <a:lnTo>
                  <a:pt x="19" y="338"/>
                </a:lnTo>
                <a:lnTo>
                  <a:pt x="23" y="340"/>
                </a:lnTo>
                <a:lnTo>
                  <a:pt x="1210" y="272"/>
                </a:lnTo>
                <a:lnTo>
                  <a:pt x="1212" y="270"/>
                </a:lnTo>
                <a:lnTo>
                  <a:pt x="1218" y="268"/>
                </a:lnTo>
                <a:lnTo>
                  <a:pt x="1218" y="266"/>
                </a:lnTo>
                <a:lnTo>
                  <a:pt x="1212" y="264"/>
                </a:lnTo>
                <a:lnTo>
                  <a:pt x="1206" y="262"/>
                </a:lnTo>
                <a:lnTo>
                  <a:pt x="1212" y="258"/>
                </a:lnTo>
                <a:lnTo>
                  <a:pt x="1216" y="253"/>
                </a:lnTo>
                <a:lnTo>
                  <a:pt x="1216" y="253"/>
                </a:lnTo>
                <a:lnTo>
                  <a:pt x="1212" y="251"/>
                </a:lnTo>
                <a:lnTo>
                  <a:pt x="1206" y="247"/>
                </a:lnTo>
                <a:lnTo>
                  <a:pt x="1212" y="245"/>
                </a:lnTo>
                <a:lnTo>
                  <a:pt x="1216" y="241"/>
                </a:lnTo>
                <a:lnTo>
                  <a:pt x="1216" y="241"/>
                </a:lnTo>
                <a:lnTo>
                  <a:pt x="1210" y="239"/>
                </a:lnTo>
                <a:lnTo>
                  <a:pt x="1206" y="234"/>
                </a:lnTo>
                <a:lnTo>
                  <a:pt x="1210" y="232"/>
                </a:lnTo>
                <a:lnTo>
                  <a:pt x="1216" y="228"/>
                </a:lnTo>
                <a:lnTo>
                  <a:pt x="1216" y="228"/>
                </a:lnTo>
                <a:lnTo>
                  <a:pt x="1210" y="224"/>
                </a:lnTo>
                <a:lnTo>
                  <a:pt x="1203" y="222"/>
                </a:lnTo>
                <a:lnTo>
                  <a:pt x="1210" y="218"/>
                </a:lnTo>
                <a:lnTo>
                  <a:pt x="1214" y="215"/>
                </a:lnTo>
                <a:lnTo>
                  <a:pt x="1214" y="213"/>
                </a:lnTo>
                <a:lnTo>
                  <a:pt x="1210" y="211"/>
                </a:lnTo>
                <a:lnTo>
                  <a:pt x="1203" y="209"/>
                </a:lnTo>
                <a:lnTo>
                  <a:pt x="1210" y="205"/>
                </a:lnTo>
                <a:lnTo>
                  <a:pt x="1214" y="201"/>
                </a:lnTo>
                <a:lnTo>
                  <a:pt x="1214" y="201"/>
                </a:lnTo>
                <a:lnTo>
                  <a:pt x="1208" y="199"/>
                </a:lnTo>
                <a:lnTo>
                  <a:pt x="1203" y="194"/>
                </a:lnTo>
                <a:lnTo>
                  <a:pt x="1208" y="192"/>
                </a:lnTo>
                <a:lnTo>
                  <a:pt x="1214" y="188"/>
                </a:lnTo>
                <a:lnTo>
                  <a:pt x="1214" y="188"/>
                </a:lnTo>
                <a:lnTo>
                  <a:pt x="1208" y="186"/>
                </a:lnTo>
                <a:lnTo>
                  <a:pt x="1201" y="182"/>
                </a:lnTo>
                <a:lnTo>
                  <a:pt x="1208" y="180"/>
                </a:lnTo>
                <a:lnTo>
                  <a:pt x="1212" y="175"/>
                </a:lnTo>
                <a:lnTo>
                  <a:pt x="1212" y="175"/>
                </a:lnTo>
                <a:lnTo>
                  <a:pt x="1208" y="171"/>
                </a:lnTo>
                <a:lnTo>
                  <a:pt x="1201" y="169"/>
                </a:lnTo>
                <a:lnTo>
                  <a:pt x="1206" y="165"/>
                </a:lnTo>
                <a:lnTo>
                  <a:pt x="1212" y="163"/>
                </a:lnTo>
                <a:lnTo>
                  <a:pt x="1212" y="163"/>
                </a:lnTo>
                <a:lnTo>
                  <a:pt x="1206" y="158"/>
                </a:lnTo>
                <a:lnTo>
                  <a:pt x="1201" y="156"/>
                </a:lnTo>
                <a:lnTo>
                  <a:pt x="1206" y="152"/>
                </a:lnTo>
                <a:lnTo>
                  <a:pt x="1212" y="148"/>
                </a:lnTo>
                <a:lnTo>
                  <a:pt x="1212" y="148"/>
                </a:lnTo>
                <a:lnTo>
                  <a:pt x="1206" y="146"/>
                </a:lnTo>
                <a:lnTo>
                  <a:pt x="1199" y="144"/>
                </a:lnTo>
                <a:lnTo>
                  <a:pt x="1206" y="139"/>
                </a:lnTo>
                <a:lnTo>
                  <a:pt x="1210" y="135"/>
                </a:lnTo>
                <a:lnTo>
                  <a:pt x="1210" y="135"/>
                </a:lnTo>
                <a:lnTo>
                  <a:pt x="1206" y="133"/>
                </a:lnTo>
                <a:lnTo>
                  <a:pt x="1199" y="129"/>
                </a:lnTo>
                <a:lnTo>
                  <a:pt x="1203" y="127"/>
                </a:lnTo>
                <a:lnTo>
                  <a:pt x="1210" y="123"/>
                </a:lnTo>
                <a:lnTo>
                  <a:pt x="1210" y="123"/>
                </a:lnTo>
                <a:lnTo>
                  <a:pt x="1203" y="120"/>
                </a:lnTo>
                <a:lnTo>
                  <a:pt x="1199" y="116"/>
                </a:lnTo>
                <a:lnTo>
                  <a:pt x="1203" y="112"/>
                </a:lnTo>
                <a:lnTo>
                  <a:pt x="1210" y="110"/>
                </a:lnTo>
                <a:lnTo>
                  <a:pt x="1210" y="110"/>
                </a:lnTo>
                <a:lnTo>
                  <a:pt x="1203" y="106"/>
                </a:lnTo>
                <a:lnTo>
                  <a:pt x="1197" y="104"/>
                </a:lnTo>
                <a:lnTo>
                  <a:pt x="1203" y="99"/>
                </a:lnTo>
                <a:lnTo>
                  <a:pt x="1208" y="97"/>
                </a:lnTo>
                <a:lnTo>
                  <a:pt x="1208" y="95"/>
                </a:lnTo>
                <a:lnTo>
                  <a:pt x="1203" y="93"/>
                </a:lnTo>
                <a:lnTo>
                  <a:pt x="1197" y="91"/>
                </a:lnTo>
                <a:lnTo>
                  <a:pt x="1201" y="87"/>
                </a:lnTo>
                <a:lnTo>
                  <a:pt x="1208" y="82"/>
                </a:lnTo>
                <a:lnTo>
                  <a:pt x="1208" y="82"/>
                </a:lnTo>
                <a:lnTo>
                  <a:pt x="1201" y="80"/>
                </a:lnTo>
                <a:lnTo>
                  <a:pt x="1195" y="76"/>
                </a:lnTo>
                <a:lnTo>
                  <a:pt x="1201" y="74"/>
                </a:lnTo>
                <a:lnTo>
                  <a:pt x="1208" y="70"/>
                </a:lnTo>
                <a:lnTo>
                  <a:pt x="1208" y="70"/>
                </a:lnTo>
                <a:lnTo>
                  <a:pt x="1201" y="68"/>
                </a:lnTo>
                <a:lnTo>
                  <a:pt x="1195" y="63"/>
                </a:lnTo>
                <a:lnTo>
                  <a:pt x="1201" y="61"/>
                </a:lnTo>
                <a:lnTo>
                  <a:pt x="1206" y="57"/>
                </a:lnTo>
                <a:lnTo>
                  <a:pt x="1206" y="57"/>
                </a:lnTo>
                <a:lnTo>
                  <a:pt x="1201" y="53"/>
                </a:lnTo>
                <a:lnTo>
                  <a:pt x="1195" y="51"/>
                </a:lnTo>
                <a:lnTo>
                  <a:pt x="1199" y="47"/>
                </a:lnTo>
                <a:lnTo>
                  <a:pt x="1206" y="44"/>
                </a:lnTo>
                <a:lnTo>
                  <a:pt x="1206" y="44"/>
                </a:lnTo>
                <a:lnTo>
                  <a:pt x="1199" y="40"/>
                </a:lnTo>
                <a:lnTo>
                  <a:pt x="1193" y="38"/>
                </a:lnTo>
                <a:lnTo>
                  <a:pt x="1199" y="34"/>
                </a:lnTo>
                <a:lnTo>
                  <a:pt x="1206" y="30"/>
                </a:lnTo>
                <a:lnTo>
                  <a:pt x="1206" y="30"/>
                </a:lnTo>
                <a:lnTo>
                  <a:pt x="1199" y="28"/>
                </a:lnTo>
                <a:lnTo>
                  <a:pt x="1193" y="25"/>
                </a:lnTo>
                <a:lnTo>
                  <a:pt x="1199" y="21"/>
                </a:lnTo>
                <a:lnTo>
                  <a:pt x="1203" y="17"/>
                </a:lnTo>
                <a:lnTo>
                  <a:pt x="1203" y="17"/>
                </a:lnTo>
                <a:lnTo>
                  <a:pt x="1197" y="15"/>
                </a:lnTo>
                <a:lnTo>
                  <a:pt x="1193" y="11"/>
                </a:lnTo>
                <a:lnTo>
                  <a:pt x="1197" y="9"/>
                </a:lnTo>
                <a:lnTo>
                  <a:pt x="1203" y="4"/>
                </a:ln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500"/>
              <a:buFont typeface="Arial"/>
              <a:buNone/>
            </a:pPr>
            <a:r>
              <a:rPr lang="en-US" sz="1500" b="1" i="0" u="none" strike="noStrike" cap="none">
                <a:solidFill>
                  <a:srgbClr val="FFFFFF"/>
                </a:solidFill>
                <a:latin typeface="Arial"/>
                <a:ea typeface="Arial"/>
                <a:cs typeface="Arial"/>
                <a:sym typeface="Arial"/>
              </a:rPr>
              <a:t>Interdependent</a:t>
            </a:r>
            <a:endParaRPr/>
          </a:p>
        </p:txBody>
      </p:sp>
      <p:sp>
        <p:nvSpPr>
          <p:cNvPr id="650" name="Google Shape;650;p29"/>
          <p:cNvSpPr/>
          <p:nvPr/>
        </p:nvSpPr>
        <p:spPr>
          <a:xfrm>
            <a:off x="4141320" y="985224"/>
            <a:ext cx="845744" cy="416774"/>
          </a:xfrm>
          <a:prstGeom prst="leftRightArrow">
            <a:avLst>
              <a:gd name="adj1" fmla="val 50000"/>
              <a:gd name="adj2" fmla="val 50000"/>
            </a:avLst>
          </a:prstGeom>
          <a:solidFill>
            <a:schemeClr val="lt1"/>
          </a:solid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pic>
        <p:nvPicPr>
          <p:cNvPr id="651" name="Google Shape;651;p29"/>
          <p:cNvPicPr preferRelativeResize="0"/>
          <p:nvPr/>
        </p:nvPicPr>
        <p:blipFill rotWithShape="1">
          <a:blip r:embed="rId5">
            <a:alphaModFix/>
          </a:blip>
          <a:srcRect/>
          <a:stretch/>
        </p:blipFill>
        <p:spPr>
          <a:xfrm>
            <a:off x="7712194" y="296855"/>
            <a:ext cx="1323624" cy="195697"/>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5"/>
          <p:cNvSpPr/>
          <p:nvPr/>
        </p:nvSpPr>
        <p:spPr>
          <a:xfrm>
            <a:off x="-25330" y="-1188"/>
            <a:ext cx="9171550" cy="5144688"/>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11" name="Google Shape;211;p5"/>
          <p:cNvSpPr/>
          <p:nvPr/>
        </p:nvSpPr>
        <p:spPr>
          <a:xfrm rot="10800000">
            <a:off x="5245031" y="2989528"/>
            <a:ext cx="2489430" cy="585577"/>
          </a:xfrm>
          <a:custGeom>
            <a:avLst/>
            <a:gdLst/>
            <a:ahLst/>
            <a:cxnLst/>
            <a:rect l="l" t="t" r="r" b="b"/>
            <a:pathLst>
              <a:path w="2489430" h="585577" extrusionOk="0">
                <a:moveTo>
                  <a:pt x="1292400" y="585577"/>
                </a:moveTo>
                <a:lnTo>
                  <a:pt x="1172894" y="585577"/>
                </a:lnTo>
                <a:lnTo>
                  <a:pt x="1172894" y="355574"/>
                </a:lnTo>
                <a:lnTo>
                  <a:pt x="119506" y="355574"/>
                </a:lnTo>
                <a:lnTo>
                  <a:pt x="119506" y="584019"/>
                </a:lnTo>
                <a:lnTo>
                  <a:pt x="0" y="584019"/>
                </a:lnTo>
                <a:lnTo>
                  <a:pt x="0" y="284135"/>
                </a:lnTo>
                <a:lnTo>
                  <a:pt x="0" y="284135"/>
                </a:lnTo>
                <a:lnTo>
                  <a:pt x="0" y="236067"/>
                </a:lnTo>
                <a:lnTo>
                  <a:pt x="1172494" y="236067"/>
                </a:lnTo>
                <a:lnTo>
                  <a:pt x="1172494" y="118289"/>
                </a:lnTo>
                <a:lnTo>
                  <a:pt x="1113349" y="118289"/>
                </a:lnTo>
                <a:lnTo>
                  <a:pt x="1231638" y="0"/>
                </a:lnTo>
                <a:lnTo>
                  <a:pt x="1349928" y="118289"/>
                </a:lnTo>
                <a:lnTo>
                  <a:pt x="1290783" y="118289"/>
                </a:lnTo>
                <a:lnTo>
                  <a:pt x="1290783" y="236067"/>
                </a:lnTo>
                <a:lnTo>
                  <a:pt x="2489430" y="236068"/>
                </a:lnTo>
                <a:lnTo>
                  <a:pt x="2489430" y="254867"/>
                </a:lnTo>
                <a:lnTo>
                  <a:pt x="2489430" y="254867"/>
                </a:lnTo>
                <a:lnTo>
                  <a:pt x="2489430" y="554751"/>
                </a:lnTo>
                <a:lnTo>
                  <a:pt x="2369924" y="554751"/>
                </a:lnTo>
                <a:lnTo>
                  <a:pt x="2369924" y="355574"/>
                </a:lnTo>
                <a:lnTo>
                  <a:pt x="1292400" y="355574"/>
                </a:lnTo>
                <a:close/>
              </a:path>
            </a:pathLst>
          </a:custGeom>
          <a:solidFill>
            <a:schemeClr val="accent6"/>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12" name="Google Shape;212;p5"/>
          <p:cNvSpPr/>
          <p:nvPr/>
        </p:nvSpPr>
        <p:spPr>
          <a:xfrm>
            <a:off x="4785877" y="2464101"/>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Personality</a:t>
            </a:r>
            <a:endParaRPr/>
          </a:p>
        </p:txBody>
      </p:sp>
      <p:sp>
        <p:nvSpPr>
          <p:cNvPr id="213" name="Google Shape;213;p5"/>
          <p:cNvSpPr/>
          <p:nvPr/>
        </p:nvSpPr>
        <p:spPr>
          <a:xfrm>
            <a:off x="973091" y="3664040"/>
            <a:ext cx="7224080" cy="320040"/>
          </a:xfrm>
          <a:prstGeom prst="roundRect">
            <a:avLst>
              <a:gd name="adj" fmla="val 16667"/>
            </a:avLst>
          </a:prstGeom>
          <a:solidFill>
            <a:srgbClr val="FED7AC"/>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YOUR IDEAL CO-FOUNDER</a:t>
            </a:r>
            <a:endParaRPr/>
          </a:p>
        </p:txBody>
      </p:sp>
      <p:sp>
        <p:nvSpPr>
          <p:cNvPr id="214" name="Google Shape;214;p5"/>
          <p:cNvSpPr/>
          <p:nvPr/>
        </p:nvSpPr>
        <p:spPr>
          <a:xfrm rot="10800000">
            <a:off x="1438189" y="2996675"/>
            <a:ext cx="2489430" cy="585577"/>
          </a:xfrm>
          <a:custGeom>
            <a:avLst/>
            <a:gdLst/>
            <a:ahLst/>
            <a:cxnLst/>
            <a:rect l="l" t="t" r="r" b="b"/>
            <a:pathLst>
              <a:path w="2489430" h="585577" extrusionOk="0">
                <a:moveTo>
                  <a:pt x="1292400" y="585577"/>
                </a:moveTo>
                <a:lnTo>
                  <a:pt x="1172894" y="585577"/>
                </a:lnTo>
                <a:lnTo>
                  <a:pt x="1172894" y="355574"/>
                </a:lnTo>
                <a:lnTo>
                  <a:pt x="119506" y="355574"/>
                </a:lnTo>
                <a:lnTo>
                  <a:pt x="119506" y="584019"/>
                </a:lnTo>
                <a:lnTo>
                  <a:pt x="0" y="584019"/>
                </a:lnTo>
                <a:lnTo>
                  <a:pt x="0" y="284135"/>
                </a:lnTo>
                <a:lnTo>
                  <a:pt x="0" y="284135"/>
                </a:lnTo>
                <a:lnTo>
                  <a:pt x="0" y="236067"/>
                </a:lnTo>
                <a:lnTo>
                  <a:pt x="1172494" y="236067"/>
                </a:lnTo>
                <a:lnTo>
                  <a:pt x="1172494" y="118289"/>
                </a:lnTo>
                <a:lnTo>
                  <a:pt x="1113349" y="118289"/>
                </a:lnTo>
                <a:lnTo>
                  <a:pt x="1231638" y="0"/>
                </a:lnTo>
                <a:lnTo>
                  <a:pt x="1349928" y="118289"/>
                </a:lnTo>
                <a:lnTo>
                  <a:pt x="1290783" y="118289"/>
                </a:lnTo>
                <a:lnTo>
                  <a:pt x="1290783" y="236067"/>
                </a:lnTo>
                <a:lnTo>
                  <a:pt x="2489430" y="236068"/>
                </a:lnTo>
                <a:lnTo>
                  <a:pt x="2489430" y="254867"/>
                </a:lnTo>
                <a:lnTo>
                  <a:pt x="2489430" y="254867"/>
                </a:lnTo>
                <a:lnTo>
                  <a:pt x="2489430" y="554751"/>
                </a:lnTo>
                <a:lnTo>
                  <a:pt x="2369924" y="554751"/>
                </a:lnTo>
                <a:lnTo>
                  <a:pt x="2369924" y="355574"/>
                </a:lnTo>
                <a:lnTo>
                  <a:pt x="1292400" y="355574"/>
                </a:lnTo>
                <a:close/>
              </a:path>
            </a:pathLst>
          </a:custGeom>
          <a:solidFill>
            <a:srgbClr val="E46A6E"/>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15" name="Google Shape;215;p5"/>
          <p:cNvSpPr/>
          <p:nvPr/>
        </p:nvSpPr>
        <p:spPr>
          <a:xfrm>
            <a:off x="4783443" y="2462864"/>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Personality</a:t>
            </a:r>
            <a:endParaRPr/>
          </a:p>
        </p:txBody>
      </p:sp>
      <p:sp>
        <p:nvSpPr>
          <p:cNvPr id="216" name="Google Shape;216;p5"/>
          <p:cNvSpPr/>
          <p:nvPr/>
        </p:nvSpPr>
        <p:spPr>
          <a:xfrm>
            <a:off x="5980473" y="2462864"/>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Values</a:t>
            </a:r>
            <a:endParaRPr/>
          </a:p>
        </p:txBody>
      </p:sp>
      <p:sp>
        <p:nvSpPr>
          <p:cNvPr id="217" name="Google Shape;217;p5"/>
          <p:cNvSpPr/>
          <p:nvPr/>
        </p:nvSpPr>
        <p:spPr>
          <a:xfrm>
            <a:off x="7152244" y="2011913"/>
            <a:ext cx="1044928" cy="1110319"/>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 Affinity</a:t>
            </a:r>
            <a:endParaRPr/>
          </a:p>
        </p:txBody>
      </p:sp>
      <p:sp>
        <p:nvSpPr>
          <p:cNvPr id="218" name="Google Shape;218;p5"/>
          <p:cNvSpPr/>
          <p:nvPr/>
        </p:nvSpPr>
        <p:spPr>
          <a:xfrm>
            <a:off x="4783442" y="1574354"/>
            <a:ext cx="3413729" cy="321540"/>
          </a:xfrm>
          <a:prstGeom prst="roundRect">
            <a:avLst>
              <a:gd name="adj" fmla="val 12299"/>
            </a:avLst>
          </a:prstGeom>
          <a:solidFill>
            <a:srgbClr val="606060"/>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2 – PERSONAL</a:t>
            </a:r>
            <a:endParaRPr/>
          </a:p>
        </p:txBody>
      </p:sp>
      <p:sp>
        <p:nvSpPr>
          <p:cNvPr id="219" name="Google Shape;219;p5"/>
          <p:cNvSpPr/>
          <p:nvPr/>
        </p:nvSpPr>
        <p:spPr>
          <a:xfrm>
            <a:off x="973091" y="1574354"/>
            <a:ext cx="3413729" cy="321540"/>
          </a:xfrm>
          <a:prstGeom prst="roundRect">
            <a:avLst>
              <a:gd name="adj" fmla="val 12299"/>
            </a:avLst>
          </a:prstGeom>
          <a:solidFill>
            <a:schemeClr val="accent4"/>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1 – PROFESSIONAL</a:t>
            </a:r>
            <a:endParaRPr/>
          </a:p>
        </p:txBody>
      </p:sp>
      <p:sp>
        <p:nvSpPr>
          <p:cNvPr id="220" name="Google Shape;220;p5"/>
          <p:cNvSpPr/>
          <p:nvPr/>
        </p:nvSpPr>
        <p:spPr>
          <a:xfrm>
            <a:off x="4438080" y="1588073"/>
            <a:ext cx="294101" cy="294101"/>
          </a:xfrm>
          <a:prstGeom prst="mathPlus">
            <a:avLst>
              <a:gd name="adj1" fmla="val 23520"/>
            </a:avLst>
          </a:prstGeom>
          <a:solidFill>
            <a:schemeClr val="lt1"/>
          </a:solidFill>
          <a:ln w="1905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21" name="Google Shape;221;p5"/>
          <p:cNvSpPr/>
          <p:nvPr/>
        </p:nvSpPr>
        <p:spPr>
          <a:xfrm>
            <a:off x="4816473" y="2500741"/>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222" name="Google Shape;222;p5"/>
          <p:cNvSpPr/>
          <p:nvPr/>
        </p:nvSpPr>
        <p:spPr>
          <a:xfrm>
            <a:off x="5998912" y="2496161"/>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2</a:t>
            </a:r>
            <a:endParaRPr/>
          </a:p>
        </p:txBody>
      </p:sp>
      <p:sp>
        <p:nvSpPr>
          <p:cNvPr id="223" name="Google Shape;223;p5"/>
          <p:cNvSpPr/>
          <p:nvPr/>
        </p:nvSpPr>
        <p:spPr>
          <a:xfrm>
            <a:off x="7182061" y="2052599"/>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3</a:t>
            </a:r>
            <a:endParaRPr/>
          </a:p>
        </p:txBody>
      </p:sp>
      <p:sp>
        <p:nvSpPr>
          <p:cNvPr id="224" name="Google Shape;224;p5"/>
          <p:cNvSpPr txBox="1"/>
          <p:nvPr/>
        </p:nvSpPr>
        <p:spPr>
          <a:xfrm>
            <a:off x="1937657" y="1129462"/>
            <a:ext cx="526868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FINDING THE RIGHT CO-FOUNDER: THE 2P3 FRAMEWORK</a:t>
            </a:r>
            <a:endParaRPr/>
          </a:p>
        </p:txBody>
      </p:sp>
      <p:sp>
        <p:nvSpPr>
          <p:cNvPr id="225" name="Google Shape;225;p5"/>
          <p:cNvSpPr/>
          <p:nvPr/>
        </p:nvSpPr>
        <p:spPr>
          <a:xfrm>
            <a:off x="5186496" y="2173151"/>
            <a:ext cx="236579" cy="336853"/>
          </a:xfrm>
          <a:prstGeom prst="downArrow">
            <a:avLst>
              <a:gd name="adj1" fmla="val 50000"/>
              <a:gd name="adj2" fmla="val 50000"/>
            </a:avLst>
          </a:prstGeom>
          <a:solidFill>
            <a:srgbClr val="F2F2F2"/>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26" name="Google Shape;226;p5"/>
          <p:cNvSpPr/>
          <p:nvPr/>
        </p:nvSpPr>
        <p:spPr>
          <a:xfrm>
            <a:off x="6384533" y="2173151"/>
            <a:ext cx="236579" cy="336853"/>
          </a:xfrm>
          <a:prstGeom prst="downArrow">
            <a:avLst>
              <a:gd name="adj1" fmla="val 50000"/>
              <a:gd name="adj2" fmla="val 50000"/>
            </a:avLst>
          </a:prstGeom>
          <a:solidFill>
            <a:srgbClr val="F2F2F2"/>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27" name="Google Shape;227;p5"/>
          <p:cNvSpPr/>
          <p:nvPr/>
        </p:nvSpPr>
        <p:spPr>
          <a:xfrm>
            <a:off x="4783443" y="2011913"/>
            <a:ext cx="2241958" cy="306259"/>
          </a:xfrm>
          <a:prstGeom prst="roundRect">
            <a:avLst>
              <a:gd name="adj" fmla="val 12299"/>
            </a:avLst>
          </a:prstGeom>
          <a:solidFill>
            <a:srgbClr val="F2F2F2"/>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(Culture)</a:t>
            </a:r>
            <a:endParaRPr/>
          </a:p>
        </p:txBody>
      </p:sp>
      <p:sp>
        <p:nvSpPr>
          <p:cNvPr id="228" name="Google Shape;228;p5"/>
          <p:cNvSpPr/>
          <p:nvPr/>
        </p:nvSpPr>
        <p:spPr>
          <a:xfrm>
            <a:off x="4818907" y="2501978"/>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231" name="Google Shape;231;p5"/>
          <p:cNvSpPr/>
          <p:nvPr/>
        </p:nvSpPr>
        <p:spPr>
          <a:xfrm>
            <a:off x="976039" y="2011914"/>
            <a:ext cx="1044928" cy="1129113"/>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Skills</a:t>
            </a:r>
            <a:endParaRPr/>
          </a:p>
        </p:txBody>
      </p:sp>
      <p:sp>
        <p:nvSpPr>
          <p:cNvPr id="232" name="Google Shape;232;p5"/>
          <p:cNvSpPr/>
          <p:nvPr/>
        </p:nvSpPr>
        <p:spPr>
          <a:xfrm>
            <a:off x="2173069" y="2011914"/>
            <a:ext cx="1044928" cy="1129113"/>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Vision</a:t>
            </a:r>
            <a:endParaRPr/>
          </a:p>
        </p:txBody>
      </p:sp>
      <p:sp>
        <p:nvSpPr>
          <p:cNvPr id="233" name="Google Shape;233;p5"/>
          <p:cNvSpPr/>
          <p:nvPr/>
        </p:nvSpPr>
        <p:spPr>
          <a:xfrm>
            <a:off x="3344840" y="2011913"/>
            <a:ext cx="1044928" cy="1129114"/>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Commitment</a:t>
            </a:r>
            <a:endParaRPr/>
          </a:p>
        </p:txBody>
      </p:sp>
      <p:sp>
        <p:nvSpPr>
          <p:cNvPr id="234" name="Google Shape;234;p5"/>
          <p:cNvSpPr/>
          <p:nvPr/>
        </p:nvSpPr>
        <p:spPr>
          <a:xfrm>
            <a:off x="1021891"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235" name="Google Shape;235;p5"/>
          <p:cNvSpPr/>
          <p:nvPr/>
        </p:nvSpPr>
        <p:spPr>
          <a:xfrm>
            <a:off x="2204330"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2</a:t>
            </a:r>
            <a:endParaRPr/>
          </a:p>
        </p:txBody>
      </p:sp>
      <p:sp>
        <p:nvSpPr>
          <p:cNvPr id="236" name="Google Shape;236;p5"/>
          <p:cNvSpPr/>
          <p:nvPr/>
        </p:nvSpPr>
        <p:spPr>
          <a:xfrm>
            <a:off x="3387479"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3</a:t>
            </a:r>
            <a:endParaRPr/>
          </a:p>
        </p:txBody>
      </p:sp>
      <p:sp>
        <p:nvSpPr>
          <p:cNvPr id="237" name="Google Shape;237;p5"/>
          <p:cNvSpPr/>
          <p:nvPr/>
        </p:nvSpPr>
        <p:spPr>
          <a:xfrm>
            <a:off x="870858" y="1940060"/>
            <a:ext cx="3608864" cy="1282379"/>
          </a:xfrm>
          <a:prstGeom prst="rect">
            <a:avLst/>
          </a:pr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0"/>
          <p:cNvSpPr/>
          <p:nvPr/>
        </p:nvSpPr>
        <p:spPr>
          <a:xfrm>
            <a:off x="1013509" y="1140244"/>
            <a:ext cx="3306618" cy="2092482"/>
          </a:xfrm>
          <a:prstGeom prst="foldedCorner">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658" name="Google Shape;658;p30"/>
          <p:cNvSpPr txBox="1"/>
          <p:nvPr/>
        </p:nvSpPr>
        <p:spPr>
          <a:xfrm>
            <a:off x="1285998" y="1510438"/>
            <a:ext cx="2761640" cy="1179810"/>
          </a:xfrm>
          <a:prstGeom prst="rect">
            <a:avLst/>
          </a:prstGeom>
          <a:noFill/>
          <a:ln>
            <a:noFill/>
          </a:ln>
        </p:spPr>
        <p:txBody>
          <a:bodyPr spcFirstLastPara="1" wrap="square" lIns="0" tIns="0" rIns="0" bIns="0" anchor="t" anchorCtr="0">
            <a:spAutoFit/>
          </a:bodyPr>
          <a:lstStyle/>
          <a:p>
            <a:pPr marL="145800" marR="0" lvl="1" indent="-158750" algn="l" rtl="0">
              <a:lnSpc>
                <a:spcPct val="100000"/>
              </a:lnSpc>
              <a:spcBef>
                <a:spcPts val="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Be comfortable challenging the views of superiors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Treat everyone much the same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Assume power and authority should be shared broadly among a group </a:t>
            </a:r>
            <a:endParaRPr/>
          </a:p>
        </p:txBody>
      </p:sp>
      <p:sp>
        <p:nvSpPr>
          <p:cNvPr id="659" name="Google Shape;659;p30"/>
          <p:cNvSpPr/>
          <p:nvPr/>
        </p:nvSpPr>
        <p:spPr>
          <a:xfrm>
            <a:off x="1655645" y="956653"/>
            <a:ext cx="2022346" cy="450230"/>
          </a:xfrm>
          <a:custGeom>
            <a:avLst/>
            <a:gdLst/>
            <a:ahLst/>
            <a:cxnLst/>
            <a:rect l="l" t="t" r="r" b="b"/>
            <a:pathLst>
              <a:path w="1218" h="340" extrusionOk="0">
                <a:moveTo>
                  <a:pt x="1203" y="4"/>
                </a:moveTo>
                <a:lnTo>
                  <a:pt x="1203" y="4"/>
                </a:lnTo>
                <a:lnTo>
                  <a:pt x="1197" y="0"/>
                </a:lnTo>
                <a:lnTo>
                  <a:pt x="1197" y="0"/>
                </a:lnTo>
                <a:lnTo>
                  <a:pt x="4" y="68"/>
                </a:lnTo>
                <a:lnTo>
                  <a:pt x="4" y="68"/>
                </a:lnTo>
                <a:lnTo>
                  <a:pt x="0" y="72"/>
                </a:lnTo>
                <a:lnTo>
                  <a:pt x="0" y="72"/>
                </a:lnTo>
                <a:lnTo>
                  <a:pt x="4" y="74"/>
                </a:lnTo>
                <a:lnTo>
                  <a:pt x="11" y="78"/>
                </a:lnTo>
                <a:lnTo>
                  <a:pt x="4" y="80"/>
                </a:lnTo>
                <a:lnTo>
                  <a:pt x="0" y="85"/>
                </a:lnTo>
                <a:lnTo>
                  <a:pt x="0" y="85"/>
                </a:lnTo>
                <a:lnTo>
                  <a:pt x="6" y="89"/>
                </a:lnTo>
                <a:lnTo>
                  <a:pt x="11" y="91"/>
                </a:lnTo>
                <a:lnTo>
                  <a:pt x="6" y="95"/>
                </a:lnTo>
                <a:lnTo>
                  <a:pt x="0" y="97"/>
                </a:lnTo>
                <a:lnTo>
                  <a:pt x="0" y="97"/>
                </a:lnTo>
                <a:lnTo>
                  <a:pt x="6" y="101"/>
                </a:lnTo>
                <a:lnTo>
                  <a:pt x="13" y="104"/>
                </a:lnTo>
                <a:lnTo>
                  <a:pt x="6" y="108"/>
                </a:lnTo>
                <a:lnTo>
                  <a:pt x="2" y="110"/>
                </a:lnTo>
                <a:lnTo>
                  <a:pt x="2" y="112"/>
                </a:lnTo>
                <a:lnTo>
                  <a:pt x="6" y="114"/>
                </a:lnTo>
                <a:lnTo>
                  <a:pt x="13" y="116"/>
                </a:lnTo>
                <a:lnTo>
                  <a:pt x="6" y="120"/>
                </a:lnTo>
                <a:lnTo>
                  <a:pt x="2" y="125"/>
                </a:lnTo>
                <a:lnTo>
                  <a:pt x="2" y="125"/>
                </a:lnTo>
                <a:lnTo>
                  <a:pt x="9" y="127"/>
                </a:lnTo>
                <a:lnTo>
                  <a:pt x="13" y="131"/>
                </a:lnTo>
                <a:lnTo>
                  <a:pt x="9" y="133"/>
                </a:lnTo>
                <a:lnTo>
                  <a:pt x="2" y="137"/>
                </a:lnTo>
                <a:lnTo>
                  <a:pt x="2" y="137"/>
                </a:lnTo>
                <a:lnTo>
                  <a:pt x="9" y="139"/>
                </a:lnTo>
                <a:lnTo>
                  <a:pt x="15" y="144"/>
                </a:lnTo>
                <a:lnTo>
                  <a:pt x="9" y="146"/>
                </a:lnTo>
                <a:lnTo>
                  <a:pt x="4" y="150"/>
                </a:lnTo>
                <a:lnTo>
                  <a:pt x="4" y="150"/>
                </a:lnTo>
                <a:lnTo>
                  <a:pt x="9" y="154"/>
                </a:lnTo>
                <a:lnTo>
                  <a:pt x="15" y="156"/>
                </a:lnTo>
                <a:lnTo>
                  <a:pt x="11" y="161"/>
                </a:lnTo>
                <a:lnTo>
                  <a:pt x="4" y="163"/>
                </a:lnTo>
                <a:lnTo>
                  <a:pt x="4" y="163"/>
                </a:lnTo>
                <a:lnTo>
                  <a:pt x="11" y="167"/>
                </a:lnTo>
                <a:lnTo>
                  <a:pt x="15" y="169"/>
                </a:lnTo>
                <a:lnTo>
                  <a:pt x="11" y="173"/>
                </a:lnTo>
                <a:lnTo>
                  <a:pt x="4" y="177"/>
                </a:lnTo>
                <a:lnTo>
                  <a:pt x="4" y="177"/>
                </a:lnTo>
                <a:lnTo>
                  <a:pt x="11" y="180"/>
                </a:lnTo>
                <a:lnTo>
                  <a:pt x="17" y="182"/>
                </a:lnTo>
                <a:lnTo>
                  <a:pt x="11" y="186"/>
                </a:lnTo>
                <a:lnTo>
                  <a:pt x="6" y="190"/>
                </a:lnTo>
                <a:lnTo>
                  <a:pt x="6" y="190"/>
                </a:lnTo>
                <a:lnTo>
                  <a:pt x="11" y="192"/>
                </a:lnTo>
                <a:lnTo>
                  <a:pt x="17" y="196"/>
                </a:lnTo>
                <a:lnTo>
                  <a:pt x="13" y="199"/>
                </a:lnTo>
                <a:lnTo>
                  <a:pt x="6" y="203"/>
                </a:lnTo>
                <a:lnTo>
                  <a:pt x="6" y="203"/>
                </a:lnTo>
                <a:lnTo>
                  <a:pt x="13" y="207"/>
                </a:lnTo>
                <a:lnTo>
                  <a:pt x="17" y="209"/>
                </a:lnTo>
                <a:lnTo>
                  <a:pt x="13" y="213"/>
                </a:lnTo>
                <a:lnTo>
                  <a:pt x="6" y="215"/>
                </a:lnTo>
                <a:lnTo>
                  <a:pt x="6" y="215"/>
                </a:lnTo>
                <a:lnTo>
                  <a:pt x="13" y="220"/>
                </a:lnTo>
                <a:lnTo>
                  <a:pt x="19" y="222"/>
                </a:lnTo>
                <a:lnTo>
                  <a:pt x="13" y="226"/>
                </a:lnTo>
                <a:lnTo>
                  <a:pt x="9" y="228"/>
                </a:lnTo>
                <a:lnTo>
                  <a:pt x="9" y="230"/>
                </a:lnTo>
                <a:lnTo>
                  <a:pt x="13" y="232"/>
                </a:lnTo>
                <a:lnTo>
                  <a:pt x="19" y="234"/>
                </a:lnTo>
                <a:lnTo>
                  <a:pt x="15" y="239"/>
                </a:lnTo>
                <a:lnTo>
                  <a:pt x="9" y="243"/>
                </a:lnTo>
                <a:lnTo>
                  <a:pt x="9" y="243"/>
                </a:lnTo>
                <a:lnTo>
                  <a:pt x="15" y="245"/>
                </a:lnTo>
                <a:lnTo>
                  <a:pt x="21" y="249"/>
                </a:lnTo>
                <a:lnTo>
                  <a:pt x="15" y="251"/>
                </a:lnTo>
                <a:lnTo>
                  <a:pt x="9" y="256"/>
                </a:lnTo>
                <a:lnTo>
                  <a:pt x="9" y="256"/>
                </a:lnTo>
                <a:lnTo>
                  <a:pt x="15" y="258"/>
                </a:lnTo>
                <a:lnTo>
                  <a:pt x="21" y="262"/>
                </a:lnTo>
                <a:lnTo>
                  <a:pt x="15" y="266"/>
                </a:lnTo>
                <a:lnTo>
                  <a:pt x="11" y="268"/>
                </a:lnTo>
                <a:lnTo>
                  <a:pt x="11" y="268"/>
                </a:lnTo>
                <a:lnTo>
                  <a:pt x="15" y="272"/>
                </a:lnTo>
                <a:lnTo>
                  <a:pt x="21" y="275"/>
                </a:lnTo>
                <a:lnTo>
                  <a:pt x="17" y="279"/>
                </a:lnTo>
                <a:lnTo>
                  <a:pt x="11" y="281"/>
                </a:lnTo>
                <a:lnTo>
                  <a:pt x="11" y="283"/>
                </a:lnTo>
                <a:lnTo>
                  <a:pt x="17" y="285"/>
                </a:lnTo>
                <a:lnTo>
                  <a:pt x="23" y="287"/>
                </a:lnTo>
                <a:lnTo>
                  <a:pt x="17" y="292"/>
                </a:lnTo>
                <a:lnTo>
                  <a:pt x="11" y="296"/>
                </a:lnTo>
                <a:lnTo>
                  <a:pt x="11" y="296"/>
                </a:lnTo>
                <a:lnTo>
                  <a:pt x="17" y="298"/>
                </a:lnTo>
                <a:lnTo>
                  <a:pt x="23" y="302"/>
                </a:lnTo>
                <a:lnTo>
                  <a:pt x="17" y="304"/>
                </a:lnTo>
                <a:lnTo>
                  <a:pt x="13" y="308"/>
                </a:lnTo>
                <a:lnTo>
                  <a:pt x="13" y="308"/>
                </a:lnTo>
                <a:lnTo>
                  <a:pt x="19" y="311"/>
                </a:lnTo>
                <a:lnTo>
                  <a:pt x="23" y="315"/>
                </a:lnTo>
                <a:lnTo>
                  <a:pt x="19" y="317"/>
                </a:lnTo>
                <a:lnTo>
                  <a:pt x="13" y="321"/>
                </a:lnTo>
                <a:lnTo>
                  <a:pt x="13" y="321"/>
                </a:lnTo>
                <a:lnTo>
                  <a:pt x="19" y="325"/>
                </a:lnTo>
                <a:lnTo>
                  <a:pt x="25" y="327"/>
                </a:lnTo>
                <a:lnTo>
                  <a:pt x="19" y="332"/>
                </a:lnTo>
                <a:lnTo>
                  <a:pt x="13" y="334"/>
                </a:lnTo>
                <a:lnTo>
                  <a:pt x="13" y="334"/>
                </a:lnTo>
                <a:lnTo>
                  <a:pt x="19" y="338"/>
                </a:lnTo>
                <a:lnTo>
                  <a:pt x="23" y="340"/>
                </a:lnTo>
                <a:lnTo>
                  <a:pt x="1210" y="272"/>
                </a:lnTo>
                <a:lnTo>
                  <a:pt x="1212" y="270"/>
                </a:lnTo>
                <a:lnTo>
                  <a:pt x="1218" y="268"/>
                </a:lnTo>
                <a:lnTo>
                  <a:pt x="1218" y="266"/>
                </a:lnTo>
                <a:lnTo>
                  <a:pt x="1212" y="264"/>
                </a:lnTo>
                <a:lnTo>
                  <a:pt x="1206" y="262"/>
                </a:lnTo>
                <a:lnTo>
                  <a:pt x="1212" y="258"/>
                </a:lnTo>
                <a:lnTo>
                  <a:pt x="1216" y="253"/>
                </a:lnTo>
                <a:lnTo>
                  <a:pt x="1216" y="253"/>
                </a:lnTo>
                <a:lnTo>
                  <a:pt x="1212" y="251"/>
                </a:lnTo>
                <a:lnTo>
                  <a:pt x="1206" y="247"/>
                </a:lnTo>
                <a:lnTo>
                  <a:pt x="1212" y="245"/>
                </a:lnTo>
                <a:lnTo>
                  <a:pt x="1216" y="241"/>
                </a:lnTo>
                <a:lnTo>
                  <a:pt x="1216" y="241"/>
                </a:lnTo>
                <a:lnTo>
                  <a:pt x="1210" y="239"/>
                </a:lnTo>
                <a:lnTo>
                  <a:pt x="1206" y="234"/>
                </a:lnTo>
                <a:lnTo>
                  <a:pt x="1210" y="232"/>
                </a:lnTo>
                <a:lnTo>
                  <a:pt x="1216" y="228"/>
                </a:lnTo>
                <a:lnTo>
                  <a:pt x="1216" y="228"/>
                </a:lnTo>
                <a:lnTo>
                  <a:pt x="1210" y="224"/>
                </a:lnTo>
                <a:lnTo>
                  <a:pt x="1203" y="222"/>
                </a:lnTo>
                <a:lnTo>
                  <a:pt x="1210" y="218"/>
                </a:lnTo>
                <a:lnTo>
                  <a:pt x="1214" y="215"/>
                </a:lnTo>
                <a:lnTo>
                  <a:pt x="1214" y="213"/>
                </a:lnTo>
                <a:lnTo>
                  <a:pt x="1210" y="211"/>
                </a:lnTo>
                <a:lnTo>
                  <a:pt x="1203" y="209"/>
                </a:lnTo>
                <a:lnTo>
                  <a:pt x="1210" y="205"/>
                </a:lnTo>
                <a:lnTo>
                  <a:pt x="1214" y="201"/>
                </a:lnTo>
                <a:lnTo>
                  <a:pt x="1214" y="201"/>
                </a:lnTo>
                <a:lnTo>
                  <a:pt x="1208" y="199"/>
                </a:lnTo>
                <a:lnTo>
                  <a:pt x="1203" y="194"/>
                </a:lnTo>
                <a:lnTo>
                  <a:pt x="1208" y="192"/>
                </a:lnTo>
                <a:lnTo>
                  <a:pt x="1214" y="188"/>
                </a:lnTo>
                <a:lnTo>
                  <a:pt x="1214" y="188"/>
                </a:lnTo>
                <a:lnTo>
                  <a:pt x="1208" y="186"/>
                </a:lnTo>
                <a:lnTo>
                  <a:pt x="1201" y="182"/>
                </a:lnTo>
                <a:lnTo>
                  <a:pt x="1208" y="180"/>
                </a:lnTo>
                <a:lnTo>
                  <a:pt x="1212" y="175"/>
                </a:lnTo>
                <a:lnTo>
                  <a:pt x="1212" y="175"/>
                </a:lnTo>
                <a:lnTo>
                  <a:pt x="1208" y="171"/>
                </a:lnTo>
                <a:lnTo>
                  <a:pt x="1201" y="169"/>
                </a:lnTo>
                <a:lnTo>
                  <a:pt x="1206" y="165"/>
                </a:lnTo>
                <a:lnTo>
                  <a:pt x="1212" y="163"/>
                </a:lnTo>
                <a:lnTo>
                  <a:pt x="1212" y="163"/>
                </a:lnTo>
                <a:lnTo>
                  <a:pt x="1206" y="158"/>
                </a:lnTo>
                <a:lnTo>
                  <a:pt x="1201" y="156"/>
                </a:lnTo>
                <a:lnTo>
                  <a:pt x="1206" y="152"/>
                </a:lnTo>
                <a:lnTo>
                  <a:pt x="1212" y="148"/>
                </a:lnTo>
                <a:lnTo>
                  <a:pt x="1212" y="148"/>
                </a:lnTo>
                <a:lnTo>
                  <a:pt x="1206" y="146"/>
                </a:lnTo>
                <a:lnTo>
                  <a:pt x="1199" y="144"/>
                </a:lnTo>
                <a:lnTo>
                  <a:pt x="1206" y="139"/>
                </a:lnTo>
                <a:lnTo>
                  <a:pt x="1210" y="135"/>
                </a:lnTo>
                <a:lnTo>
                  <a:pt x="1210" y="135"/>
                </a:lnTo>
                <a:lnTo>
                  <a:pt x="1206" y="133"/>
                </a:lnTo>
                <a:lnTo>
                  <a:pt x="1199" y="129"/>
                </a:lnTo>
                <a:lnTo>
                  <a:pt x="1203" y="127"/>
                </a:lnTo>
                <a:lnTo>
                  <a:pt x="1210" y="123"/>
                </a:lnTo>
                <a:lnTo>
                  <a:pt x="1210" y="123"/>
                </a:lnTo>
                <a:lnTo>
                  <a:pt x="1203" y="120"/>
                </a:lnTo>
                <a:lnTo>
                  <a:pt x="1199" y="116"/>
                </a:lnTo>
                <a:lnTo>
                  <a:pt x="1203" y="112"/>
                </a:lnTo>
                <a:lnTo>
                  <a:pt x="1210" y="110"/>
                </a:lnTo>
                <a:lnTo>
                  <a:pt x="1210" y="110"/>
                </a:lnTo>
                <a:lnTo>
                  <a:pt x="1203" y="106"/>
                </a:lnTo>
                <a:lnTo>
                  <a:pt x="1197" y="104"/>
                </a:lnTo>
                <a:lnTo>
                  <a:pt x="1203" y="99"/>
                </a:lnTo>
                <a:lnTo>
                  <a:pt x="1208" y="97"/>
                </a:lnTo>
                <a:lnTo>
                  <a:pt x="1208" y="95"/>
                </a:lnTo>
                <a:lnTo>
                  <a:pt x="1203" y="93"/>
                </a:lnTo>
                <a:lnTo>
                  <a:pt x="1197" y="91"/>
                </a:lnTo>
                <a:lnTo>
                  <a:pt x="1201" y="87"/>
                </a:lnTo>
                <a:lnTo>
                  <a:pt x="1208" y="82"/>
                </a:lnTo>
                <a:lnTo>
                  <a:pt x="1208" y="82"/>
                </a:lnTo>
                <a:lnTo>
                  <a:pt x="1201" y="80"/>
                </a:lnTo>
                <a:lnTo>
                  <a:pt x="1195" y="76"/>
                </a:lnTo>
                <a:lnTo>
                  <a:pt x="1201" y="74"/>
                </a:lnTo>
                <a:lnTo>
                  <a:pt x="1208" y="70"/>
                </a:lnTo>
                <a:lnTo>
                  <a:pt x="1208" y="70"/>
                </a:lnTo>
                <a:lnTo>
                  <a:pt x="1201" y="68"/>
                </a:lnTo>
                <a:lnTo>
                  <a:pt x="1195" y="63"/>
                </a:lnTo>
                <a:lnTo>
                  <a:pt x="1201" y="61"/>
                </a:lnTo>
                <a:lnTo>
                  <a:pt x="1206" y="57"/>
                </a:lnTo>
                <a:lnTo>
                  <a:pt x="1206" y="57"/>
                </a:lnTo>
                <a:lnTo>
                  <a:pt x="1201" y="53"/>
                </a:lnTo>
                <a:lnTo>
                  <a:pt x="1195" y="51"/>
                </a:lnTo>
                <a:lnTo>
                  <a:pt x="1199" y="47"/>
                </a:lnTo>
                <a:lnTo>
                  <a:pt x="1206" y="44"/>
                </a:lnTo>
                <a:lnTo>
                  <a:pt x="1206" y="44"/>
                </a:lnTo>
                <a:lnTo>
                  <a:pt x="1199" y="40"/>
                </a:lnTo>
                <a:lnTo>
                  <a:pt x="1193" y="38"/>
                </a:lnTo>
                <a:lnTo>
                  <a:pt x="1199" y="34"/>
                </a:lnTo>
                <a:lnTo>
                  <a:pt x="1206" y="30"/>
                </a:lnTo>
                <a:lnTo>
                  <a:pt x="1206" y="30"/>
                </a:lnTo>
                <a:lnTo>
                  <a:pt x="1199" y="28"/>
                </a:lnTo>
                <a:lnTo>
                  <a:pt x="1193" y="25"/>
                </a:lnTo>
                <a:lnTo>
                  <a:pt x="1199" y="21"/>
                </a:lnTo>
                <a:lnTo>
                  <a:pt x="1203" y="17"/>
                </a:lnTo>
                <a:lnTo>
                  <a:pt x="1203" y="17"/>
                </a:lnTo>
                <a:lnTo>
                  <a:pt x="1197" y="15"/>
                </a:lnTo>
                <a:lnTo>
                  <a:pt x="1193" y="11"/>
                </a:lnTo>
                <a:lnTo>
                  <a:pt x="1197" y="9"/>
                </a:lnTo>
                <a:lnTo>
                  <a:pt x="1203" y="4"/>
                </a:lnTo>
                <a:close/>
              </a:path>
            </a:pathLst>
          </a:cu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500"/>
              <a:buFont typeface="Arial"/>
              <a:buNone/>
            </a:pPr>
            <a:r>
              <a:rPr lang="en-US" sz="1500" b="1" i="0" u="none" strike="noStrike" cap="none">
                <a:solidFill>
                  <a:srgbClr val="FFFFFF"/>
                </a:solidFill>
                <a:latin typeface="Arial"/>
                <a:ea typeface="Arial"/>
                <a:cs typeface="Arial"/>
                <a:sym typeface="Arial"/>
              </a:rPr>
              <a:t>Egalitarianism</a:t>
            </a:r>
            <a:endParaRPr/>
          </a:p>
        </p:txBody>
      </p:sp>
      <p:sp>
        <p:nvSpPr>
          <p:cNvPr id="660" name="Google Shape;660;p30"/>
          <p:cNvSpPr/>
          <p:nvPr/>
        </p:nvSpPr>
        <p:spPr>
          <a:xfrm>
            <a:off x="5424745" y="2063399"/>
            <a:ext cx="603819" cy="382852"/>
          </a:xfrm>
          <a:custGeom>
            <a:avLst/>
            <a:gdLst/>
            <a:ahLst/>
            <a:cxnLst/>
            <a:rect l="l" t="t" r="r" b="b"/>
            <a:pathLst>
              <a:path w="1016603" h="992232" extrusionOk="0">
                <a:moveTo>
                  <a:pt x="0" y="0"/>
                </a:moveTo>
                <a:lnTo>
                  <a:pt x="109725" y="53651"/>
                </a:lnTo>
                <a:cubicBezTo>
                  <a:pt x="638122" y="312011"/>
                  <a:pt x="638122" y="312011"/>
                  <a:pt x="638122" y="312011"/>
                </a:cubicBezTo>
                <a:cubicBezTo>
                  <a:pt x="638122" y="312011"/>
                  <a:pt x="758982" y="722312"/>
                  <a:pt x="971416" y="948349"/>
                </a:cubicBezTo>
                <a:lnTo>
                  <a:pt x="1016603" y="991341"/>
                </a:lnTo>
                <a:lnTo>
                  <a:pt x="1003733" y="991977"/>
                </a:lnTo>
                <a:cubicBezTo>
                  <a:pt x="1000326" y="992145"/>
                  <a:pt x="998568" y="992232"/>
                  <a:pt x="998568" y="992232"/>
                </a:cubicBezTo>
                <a:cubicBezTo>
                  <a:pt x="998568" y="992232"/>
                  <a:pt x="214428" y="458948"/>
                  <a:pt x="22820" y="60249"/>
                </a:cubicBezTo>
                <a:close/>
              </a:path>
            </a:pathLst>
          </a:custGeom>
          <a:solidFill>
            <a:srgbClr val="E46A6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350"/>
              <a:buFont typeface="Arial"/>
              <a:buNone/>
            </a:pPr>
            <a:endParaRPr sz="1350" b="0" i="0" u="none" strike="noStrike" cap="none">
              <a:solidFill>
                <a:srgbClr val="000000"/>
              </a:solidFill>
              <a:latin typeface="Arial"/>
              <a:ea typeface="Arial"/>
              <a:cs typeface="Arial"/>
              <a:sym typeface="Arial"/>
            </a:endParaRPr>
          </a:p>
        </p:txBody>
      </p:sp>
      <p:sp>
        <p:nvSpPr>
          <p:cNvPr id="661" name="Google Shape;661;p30"/>
          <p:cNvSpPr txBox="1"/>
          <p:nvPr/>
        </p:nvSpPr>
        <p:spPr>
          <a:xfrm>
            <a:off x="332676" y="294829"/>
            <a:ext cx="715220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strike="noStrike" cap="none">
                <a:solidFill>
                  <a:srgbClr val="595959"/>
                </a:solidFill>
                <a:latin typeface="Arial"/>
                <a:ea typeface="Arial"/>
                <a:cs typeface="Arial"/>
                <a:sym typeface="Arial"/>
              </a:rPr>
              <a:t>Egalitarianism/Status – What is my preference for how my group should be structured and how power should be distributed? </a:t>
            </a:r>
            <a:endParaRPr sz="1800" b="0" i="0" u="none" strike="noStrike" cap="none">
              <a:solidFill>
                <a:srgbClr val="595959"/>
              </a:solidFill>
              <a:latin typeface="Arial"/>
              <a:ea typeface="Arial"/>
              <a:cs typeface="Arial"/>
              <a:sym typeface="Arial"/>
            </a:endParaRPr>
          </a:p>
        </p:txBody>
      </p:sp>
      <p:sp>
        <p:nvSpPr>
          <p:cNvPr id="662" name="Google Shape;662;p30"/>
          <p:cNvSpPr/>
          <p:nvPr/>
        </p:nvSpPr>
        <p:spPr>
          <a:xfrm>
            <a:off x="4820401" y="1140244"/>
            <a:ext cx="3306618" cy="2092482"/>
          </a:xfrm>
          <a:prstGeom prst="foldedCorner">
            <a:avLst>
              <a:gd name="adj" fmla="val 16667"/>
            </a:avLst>
          </a:prstGeom>
          <a:solidFill>
            <a:srgbClr val="F6CC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663" name="Google Shape;663;p30"/>
          <p:cNvSpPr txBox="1"/>
          <p:nvPr/>
        </p:nvSpPr>
        <p:spPr>
          <a:xfrm>
            <a:off x="5096362" y="1510437"/>
            <a:ext cx="2761640" cy="1179810"/>
          </a:xfrm>
          <a:prstGeom prst="rect">
            <a:avLst/>
          </a:prstGeom>
          <a:noFill/>
          <a:ln>
            <a:noFill/>
          </a:ln>
        </p:spPr>
        <p:txBody>
          <a:bodyPr spcFirstLastPara="1" wrap="square" lIns="0" tIns="0" rIns="0" bIns="0" anchor="t" anchorCtr="0">
            <a:spAutoFit/>
          </a:bodyPr>
          <a:lstStyle/>
          <a:p>
            <a:pPr marL="145800" marR="0" lvl="1" indent="-158750" algn="l" rtl="0">
              <a:lnSpc>
                <a:spcPct val="100000"/>
              </a:lnSpc>
              <a:spcBef>
                <a:spcPts val="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Prefer not to challenge those above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Adapt their behavior depending on relative status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Assume power &amp; authority should be reserved for a few members of group </a:t>
            </a:r>
            <a:endParaRPr/>
          </a:p>
        </p:txBody>
      </p:sp>
      <p:sp>
        <p:nvSpPr>
          <p:cNvPr id="664" name="Google Shape;664;p30"/>
          <p:cNvSpPr/>
          <p:nvPr/>
        </p:nvSpPr>
        <p:spPr>
          <a:xfrm>
            <a:off x="5462537" y="956653"/>
            <a:ext cx="2022346" cy="450230"/>
          </a:xfrm>
          <a:custGeom>
            <a:avLst/>
            <a:gdLst/>
            <a:ahLst/>
            <a:cxnLst/>
            <a:rect l="l" t="t" r="r" b="b"/>
            <a:pathLst>
              <a:path w="1218" h="340" extrusionOk="0">
                <a:moveTo>
                  <a:pt x="1203" y="4"/>
                </a:moveTo>
                <a:lnTo>
                  <a:pt x="1203" y="4"/>
                </a:lnTo>
                <a:lnTo>
                  <a:pt x="1197" y="0"/>
                </a:lnTo>
                <a:lnTo>
                  <a:pt x="1197" y="0"/>
                </a:lnTo>
                <a:lnTo>
                  <a:pt x="4" y="68"/>
                </a:lnTo>
                <a:lnTo>
                  <a:pt x="4" y="68"/>
                </a:lnTo>
                <a:lnTo>
                  <a:pt x="0" y="72"/>
                </a:lnTo>
                <a:lnTo>
                  <a:pt x="0" y="72"/>
                </a:lnTo>
                <a:lnTo>
                  <a:pt x="4" y="74"/>
                </a:lnTo>
                <a:lnTo>
                  <a:pt x="11" y="78"/>
                </a:lnTo>
                <a:lnTo>
                  <a:pt x="4" y="80"/>
                </a:lnTo>
                <a:lnTo>
                  <a:pt x="0" y="85"/>
                </a:lnTo>
                <a:lnTo>
                  <a:pt x="0" y="85"/>
                </a:lnTo>
                <a:lnTo>
                  <a:pt x="6" y="89"/>
                </a:lnTo>
                <a:lnTo>
                  <a:pt x="11" y="91"/>
                </a:lnTo>
                <a:lnTo>
                  <a:pt x="6" y="95"/>
                </a:lnTo>
                <a:lnTo>
                  <a:pt x="0" y="97"/>
                </a:lnTo>
                <a:lnTo>
                  <a:pt x="0" y="97"/>
                </a:lnTo>
                <a:lnTo>
                  <a:pt x="6" y="101"/>
                </a:lnTo>
                <a:lnTo>
                  <a:pt x="13" y="104"/>
                </a:lnTo>
                <a:lnTo>
                  <a:pt x="6" y="108"/>
                </a:lnTo>
                <a:lnTo>
                  <a:pt x="2" y="110"/>
                </a:lnTo>
                <a:lnTo>
                  <a:pt x="2" y="112"/>
                </a:lnTo>
                <a:lnTo>
                  <a:pt x="6" y="114"/>
                </a:lnTo>
                <a:lnTo>
                  <a:pt x="13" y="116"/>
                </a:lnTo>
                <a:lnTo>
                  <a:pt x="6" y="120"/>
                </a:lnTo>
                <a:lnTo>
                  <a:pt x="2" y="125"/>
                </a:lnTo>
                <a:lnTo>
                  <a:pt x="2" y="125"/>
                </a:lnTo>
                <a:lnTo>
                  <a:pt x="9" y="127"/>
                </a:lnTo>
                <a:lnTo>
                  <a:pt x="13" y="131"/>
                </a:lnTo>
                <a:lnTo>
                  <a:pt x="9" y="133"/>
                </a:lnTo>
                <a:lnTo>
                  <a:pt x="2" y="137"/>
                </a:lnTo>
                <a:lnTo>
                  <a:pt x="2" y="137"/>
                </a:lnTo>
                <a:lnTo>
                  <a:pt x="9" y="139"/>
                </a:lnTo>
                <a:lnTo>
                  <a:pt x="15" y="144"/>
                </a:lnTo>
                <a:lnTo>
                  <a:pt x="9" y="146"/>
                </a:lnTo>
                <a:lnTo>
                  <a:pt x="4" y="150"/>
                </a:lnTo>
                <a:lnTo>
                  <a:pt x="4" y="150"/>
                </a:lnTo>
                <a:lnTo>
                  <a:pt x="9" y="154"/>
                </a:lnTo>
                <a:lnTo>
                  <a:pt x="15" y="156"/>
                </a:lnTo>
                <a:lnTo>
                  <a:pt x="11" y="161"/>
                </a:lnTo>
                <a:lnTo>
                  <a:pt x="4" y="163"/>
                </a:lnTo>
                <a:lnTo>
                  <a:pt x="4" y="163"/>
                </a:lnTo>
                <a:lnTo>
                  <a:pt x="11" y="167"/>
                </a:lnTo>
                <a:lnTo>
                  <a:pt x="15" y="169"/>
                </a:lnTo>
                <a:lnTo>
                  <a:pt x="11" y="173"/>
                </a:lnTo>
                <a:lnTo>
                  <a:pt x="4" y="177"/>
                </a:lnTo>
                <a:lnTo>
                  <a:pt x="4" y="177"/>
                </a:lnTo>
                <a:lnTo>
                  <a:pt x="11" y="180"/>
                </a:lnTo>
                <a:lnTo>
                  <a:pt x="17" y="182"/>
                </a:lnTo>
                <a:lnTo>
                  <a:pt x="11" y="186"/>
                </a:lnTo>
                <a:lnTo>
                  <a:pt x="6" y="190"/>
                </a:lnTo>
                <a:lnTo>
                  <a:pt x="6" y="190"/>
                </a:lnTo>
                <a:lnTo>
                  <a:pt x="11" y="192"/>
                </a:lnTo>
                <a:lnTo>
                  <a:pt x="17" y="196"/>
                </a:lnTo>
                <a:lnTo>
                  <a:pt x="13" y="199"/>
                </a:lnTo>
                <a:lnTo>
                  <a:pt x="6" y="203"/>
                </a:lnTo>
                <a:lnTo>
                  <a:pt x="6" y="203"/>
                </a:lnTo>
                <a:lnTo>
                  <a:pt x="13" y="207"/>
                </a:lnTo>
                <a:lnTo>
                  <a:pt x="17" y="209"/>
                </a:lnTo>
                <a:lnTo>
                  <a:pt x="13" y="213"/>
                </a:lnTo>
                <a:lnTo>
                  <a:pt x="6" y="215"/>
                </a:lnTo>
                <a:lnTo>
                  <a:pt x="6" y="215"/>
                </a:lnTo>
                <a:lnTo>
                  <a:pt x="13" y="220"/>
                </a:lnTo>
                <a:lnTo>
                  <a:pt x="19" y="222"/>
                </a:lnTo>
                <a:lnTo>
                  <a:pt x="13" y="226"/>
                </a:lnTo>
                <a:lnTo>
                  <a:pt x="9" y="228"/>
                </a:lnTo>
                <a:lnTo>
                  <a:pt x="9" y="230"/>
                </a:lnTo>
                <a:lnTo>
                  <a:pt x="13" y="232"/>
                </a:lnTo>
                <a:lnTo>
                  <a:pt x="19" y="234"/>
                </a:lnTo>
                <a:lnTo>
                  <a:pt x="15" y="239"/>
                </a:lnTo>
                <a:lnTo>
                  <a:pt x="9" y="243"/>
                </a:lnTo>
                <a:lnTo>
                  <a:pt x="9" y="243"/>
                </a:lnTo>
                <a:lnTo>
                  <a:pt x="15" y="245"/>
                </a:lnTo>
                <a:lnTo>
                  <a:pt x="21" y="249"/>
                </a:lnTo>
                <a:lnTo>
                  <a:pt x="15" y="251"/>
                </a:lnTo>
                <a:lnTo>
                  <a:pt x="9" y="256"/>
                </a:lnTo>
                <a:lnTo>
                  <a:pt x="9" y="256"/>
                </a:lnTo>
                <a:lnTo>
                  <a:pt x="15" y="258"/>
                </a:lnTo>
                <a:lnTo>
                  <a:pt x="21" y="262"/>
                </a:lnTo>
                <a:lnTo>
                  <a:pt x="15" y="266"/>
                </a:lnTo>
                <a:lnTo>
                  <a:pt x="11" y="268"/>
                </a:lnTo>
                <a:lnTo>
                  <a:pt x="11" y="268"/>
                </a:lnTo>
                <a:lnTo>
                  <a:pt x="15" y="272"/>
                </a:lnTo>
                <a:lnTo>
                  <a:pt x="21" y="275"/>
                </a:lnTo>
                <a:lnTo>
                  <a:pt x="17" y="279"/>
                </a:lnTo>
                <a:lnTo>
                  <a:pt x="11" y="281"/>
                </a:lnTo>
                <a:lnTo>
                  <a:pt x="11" y="283"/>
                </a:lnTo>
                <a:lnTo>
                  <a:pt x="17" y="285"/>
                </a:lnTo>
                <a:lnTo>
                  <a:pt x="23" y="287"/>
                </a:lnTo>
                <a:lnTo>
                  <a:pt x="17" y="292"/>
                </a:lnTo>
                <a:lnTo>
                  <a:pt x="11" y="296"/>
                </a:lnTo>
                <a:lnTo>
                  <a:pt x="11" y="296"/>
                </a:lnTo>
                <a:lnTo>
                  <a:pt x="17" y="298"/>
                </a:lnTo>
                <a:lnTo>
                  <a:pt x="23" y="302"/>
                </a:lnTo>
                <a:lnTo>
                  <a:pt x="17" y="304"/>
                </a:lnTo>
                <a:lnTo>
                  <a:pt x="13" y="308"/>
                </a:lnTo>
                <a:lnTo>
                  <a:pt x="13" y="308"/>
                </a:lnTo>
                <a:lnTo>
                  <a:pt x="19" y="311"/>
                </a:lnTo>
                <a:lnTo>
                  <a:pt x="23" y="315"/>
                </a:lnTo>
                <a:lnTo>
                  <a:pt x="19" y="317"/>
                </a:lnTo>
                <a:lnTo>
                  <a:pt x="13" y="321"/>
                </a:lnTo>
                <a:lnTo>
                  <a:pt x="13" y="321"/>
                </a:lnTo>
                <a:lnTo>
                  <a:pt x="19" y="325"/>
                </a:lnTo>
                <a:lnTo>
                  <a:pt x="25" y="327"/>
                </a:lnTo>
                <a:lnTo>
                  <a:pt x="19" y="332"/>
                </a:lnTo>
                <a:lnTo>
                  <a:pt x="13" y="334"/>
                </a:lnTo>
                <a:lnTo>
                  <a:pt x="13" y="334"/>
                </a:lnTo>
                <a:lnTo>
                  <a:pt x="19" y="338"/>
                </a:lnTo>
                <a:lnTo>
                  <a:pt x="23" y="340"/>
                </a:lnTo>
                <a:lnTo>
                  <a:pt x="1210" y="272"/>
                </a:lnTo>
                <a:lnTo>
                  <a:pt x="1212" y="270"/>
                </a:lnTo>
                <a:lnTo>
                  <a:pt x="1218" y="268"/>
                </a:lnTo>
                <a:lnTo>
                  <a:pt x="1218" y="266"/>
                </a:lnTo>
                <a:lnTo>
                  <a:pt x="1212" y="264"/>
                </a:lnTo>
                <a:lnTo>
                  <a:pt x="1206" y="262"/>
                </a:lnTo>
                <a:lnTo>
                  <a:pt x="1212" y="258"/>
                </a:lnTo>
                <a:lnTo>
                  <a:pt x="1216" y="253"/>
                </a:lnTo>
                <a:lnTo>
                  <a:pt x="1216" y="253"/>
                </a:lnTo>
                <a:lnTo>
                  <a:pt x="1212" y="251"/>
                </a:lnTo>
                <a:lnTo>
                  <a:pt x="1206" y="247"/>
                </a:lnTo>
                <a:lnTo>
                  <a:pt x="1212" y="245"/>
                </a:lnTo>
                <a:lnTo>
                  <a:pt x="1216" y="241"/>
                </a:lnTo>
                <a:lnTo>
                  <a:pt x="1216" y="241"/>
                </a:lnTo>
                <a:lnTo>
                  <a:pt x="1210" y="239"/>
                </a:lnTo>
                <a:lnTo>
                  <a:pt x="1206" y="234"/>
                </a:lnTo>
                <a:lnTo>
                  <a:pt x="1210" y="232"/>
                </a:lnTo>
                <a:lnTo>
                  <a:pt x="1216" y="228"/>
                </a:lnTo>
                <a:lnTo>
                  <a:pt x="1216" y="228"/>
                </a:lnTo>
                <a:lnTo>
                  <a:pt x="1210" y="224"/>
                </a:lnTo>
                <a:lnTo>
                  <a:pt x="1203" y="222"/>
                </a:lnTo>
                <a:lnTo>
                  <a:pt x="1210" y="218"/>
                </a:lnTo>
                <a:lnTo>
                  <a:pt x="1214" y="215"/>
                </a:lnTo>
                <a:lnTo>
                  <a:pt x="1214" y="213"/>
                </a:lnTo>
                <a:lnTo>
                  <a:pt x="1210" y="211"/>
                </a:lnTo>
                <a:lnTo>
                  <a:pt x="1203" y="209"/>
                </a:lnTo>
                <a:lnTo>
                  <a:pt x="1210" y="205"/>
                </a:lnTo>
                <a:lnTo>
                  <a:pt x="1214" y="201"/>
                </a:lnTo>
                <a:lnTo>
                  <a:pt x="1214" y="201"/>
                </a:lnTo>
                <a:lnTo>
                  <a:pt x="1208" y="199"/>
                </a:lnTo>
                <a:lnTo>
                  <a:pt x="1203" y="194"/>
                </a:lnTo>
                <a:lnTo>
                  <a:pt x="1208" y="192"/>
                </a:lnTo>
                <a:lnTo>
                  <a:pt x="1214" y="188"/>
                </a:lnTo>
                <a:lnTo>
                  <a:pt x="1214" y="188"/>
                </a:lnTo>
                <a:lnTo>
                  <a:pt x="1208" y="186"/>
                </a:lnTo>
                <a:lnTo>
                  <a:pt x="1201" y="182"/>
                </a:lnTo>
                <a:lnTo>
                  <a:pt x="1208" y="180"/>
                </a:lnTo>
                <a:lnTo>
                  <a:pt x="1212" y="175"/>
                </a:lnTo>
                <a:lnTo>
                  <a:pt x="1212" y="175"/>
                </a:lnTo>
                <a:lnTo>
                  <a:pt x="1208" y="171"/>
                </a:lnTo>
                <a:lnTo>
                  <a:pt x="1201" y="169"/>
                </a:lnTo>
                <a:lnTo>
                  <a:pt x="1206" y="165"/>
                </a:lnTo>
                <a:lnTo>
                  <a:pt x="1212" y="163"/>
                </a:lnTo>
                <a:lnTo>
                  <a:pt x="1212" y="163"/>
                </a:lnTo>
                <a:lnTo>
                  <a:pt x="1206" y="158"/>
                </a:lnTo>
                <a:lnTo>
                  <a:pt x="1201" y="156"/>
                </a:lnTo>
                <a:lnTo>
                  <a:pt x="1206" y="152"/>
                </a:lnTo>
                <a:lnTo>
                  <a:pt x="1212" y="148"/>
                </a:lnTo>
                <a:lnTo>
                  <a:pt x="1212" y="148"/>
                </a:lnTo>
                <a:lnTo>
                  <a:pt x="1206" y="146"/>
                </a:lnTo>
                <a:lnTo>
                  <a:pt x="1199" y="144"/>
                </a:lnTo>
                <a:lnTo>
                  <a:pt x="1206" y="139"/>
                </a:lnTo>
                <a:lnTo>
                  <a:pt x="1210" y="135"/>
                </a:lnTo>
                <a:lnTo>
                  <a:pt x="1210" y="135"/>
                </a:lnTo>
                <a:lnTo>
                  <a:pt x="1206" y="133"/>
                </a:lnTo>
                <a:lnTo>
                  <a:pt x="1199" y="129"/>
                </a:lnTo>
                <a:lnTo>
                  <a:pt x="1203" y="127"/>
                </a:lnTo>
                <a:lnTo>
                  <a:pt x="1210" y="123"/>
                </a:lnTo>
                <a:lnTo>
                  <a:pt x="1210" y="123"/>
                </a:lnTo>
                <a:lnTo>
                  <a:pt x="1203" y="120"/>
                </a:lnTo>
                <a:lnTo>
                  <a:pt x="1199" y="116"/>
                </a:lnTo>
                <a:lnTo>
                  <a:pt x="1203" y="112"/>
                </a:lnTo>
                <a:lnTo>
                  <a:pt x="1210" y="110"/>
                </a:lnTo>
                <a:lnTo>
                  <a:pt x="1210" y="110"/>
                </a:lnTo>
                <a:lnTo>
                  <a:pt x="1203" y="106"/>
                </a:lnTo>
                <a:lnTo>
                  <a:pt x="1197" y="104"/>
                </a:lnTo>
                <a:lnTo>
                  <a:pt x="1203" y="99"/>
                </a:lnTo>
                <a:lnTo>
                  <a:pt x="1208" y="97"/>
                </a:lnTo>
                <a:lnTo>
                  <a:pt x="1208" y="95"/>
                </a:lnTo>
                <a:lnTo>
                  <a:pt x="1203" y="93"/>
                </a:lnTo>
                <a:lnTo>
                  <a:pt x="1197" y="91"/>
                </a:lnTo>
                <a:lnTo>
                  <a:pt x="1201" y="87"/>
                </a:lnTo>
                <a:lnTo>
                  <a:pt x="1208" y="82"/>
                </a:lnTo>
                <a:lnTo>
                  <a:pt x="1208" y="82"/>
                </a:lnTo>
                <a:lnTo>
                  <a:pt x="1201" y="80"/>
                </a:lnTo>
                <a:lnTo>
                  <a:pt x="1195" y="76"/>
                </a:lnTo>
                <a:lnTo>
                  <a:pt x="1201" y="74"/>
                </a:lnTo>
                <a:lnTo>
                  <a:pt x="1208" y="70"/>
                </a:lnTo>
                <a:lnTo>
                  <a:pt x="1208" y="70"/>
                </a:lnTo>
                <a:lnTo>
                  <a:pt x="1201" y="68"/>
                </a:lnTo>
                <a:lnTo>
                  <a:pt x="1195" y="63"/>
                </a:lnTo>
                <a:lnTo>
                  <a:pt x="1201" y="61"/>
                </a:lnTo>
                <a:lnTo>
                  <a:pt x="1206" y="57"/>
                </a:lnTo>
                <a:lnTo>
                  <a:pt x="1206" y="57"/>
                </a:lnTo>
                <a:lnTo>
                  <a:pt x="1201" y="53"/>
                </a:lnTo>
                <a:lnTo>
                  <a:pt x="1195" y="51"/>
                </a:lnTo>
                <a:lnTo>
                  <a:pt x="1199" y="47"/>
                </a:lnTo>
                <a:lnTo>
                  <a:pt x="1206" y="44"/>
                </a:lnTo>
                <a:lnTo>
                  <a:pt x="1206" y="44"/>
                </a:lnTo>
                <a:lnTo>
                  <a:pt x="1199" y="40"/>
                </a:lnTo>
                <a:lnTo>
                  <a:pt x="1193" y="38"/>
                </a:lnTo>
                <a:lnTo>
                  <a:pt x="1199" y="34"/>
                </a:lnTo>
                <a:lnTo>
                  <a:pt x="1206" y="30"/>
                </a:lnTo>
                <a:lnTo>
                  <a:pt x="1206" y="30"/>
                </a:lnTo>
                <a:lnTo>
                  <a:pt x="1199" y="28"/>
                </a:lnTo>
                <a:lnTo>
                  <a:pt x="1193" y="25"/>
                </a:lnTo>
                <a:lnTo>
                  <a:pt x="1199" y="21"/>
                </a:lnTo>
                <a:lnTo>
                  <a:pt x="1203" y="17"/>
                </a:lnTo>
                <a:lnTo>
                  <a:pt x="1203" y="17"/>
                </a:lnTo>
                <a:lnTo>
                  <a:pt x="1197" y="15"/>
                </a:lnTo>
                <a:lnTo>
                  <a:pt x="1193" y="11"/>
                </a:lnTo>
                <a:lnTo>
                  <a:pt x="1197" y="9"/>
                </a:lnTo>
                <a:lnTo>
                  <a:pt x="1203" y="4"/>
                </a:ln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500"/>
              <a:buFont typeface="Arial"/>
              <a:buNone/>
            </a:pPr>
            <a:r>
              <a:rPr lang="en-US" sz="1500" b="1" i="0" u="none" strike="noStrike" cap="none">
                <a:solidFill>
                  <a:srgbClr val="FFFFFF"/>
                </a:solidFill>
                <a:latin typeface="Arial"/>
                <a:ea typeface="Arial"/>
                <a:cs typeface="Arial"/>
                <a:sym typeface="Arial"/>
              </a:rPr>
              <a:t>Status</a:t>
            </a:r>
            <a:endParaRPr/>
          </a:p>
        </p:txBody>
      </p:sp>
      <p:sp>
        <p:nvSpPr>
          <p:cNvPr id="665" name="Google Shape;665;p30"/>
          <p:cNvSpPr/>
          <p:nvPr/>
        </p:nvSpPr>
        <p:spPr>
          <a:xfrm>
            <a:off x="4141320" y="984564"/>
            <a:ext cx="845744" cy="416774"/>
          </a:xfrm>
          <a:prstGeom prst="leftRightArrow">
            <a:avLst>
              <a:gd name="adj1" fmla="val 50000"/>
              <a:gd name="adj2" fmla="val 50000"/>
            </a:avLst>
          </a:prstGeom>
          <a:solidFill>
            <a:schemeClr val="lt1"/>
          </a:solid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pic>
        <p:nvPicPr>
          <p:cNvPr id="666" name="Google Shape;666;p30"/>
          <p:cNvPicPr preferRelativeResize="0"/>
          <p:nvPr/>
        </p:nvPicPr>
        <p:blipFill rotWithShape="1">
          <a:blip r:embed="rId3">
            <a:alphaModFix/>
          </a:blip>
          <a:srcRect t="6238" b="33095"/>
          <a:stretch/>
        </p:blipFill>
        <p:spPr>
          <a:xfrm>
            <a:off x="5676687" y="3373226"/>
            <a:ext cx="1594045" cy="1450548"/>
          </a:xfrm>
          <a:prstGeom prst="rect">
            <a:avLst/>
          </a:prstGeom>
          <a:noFill/>
          <a:ln>
            <a:noFill/>
          </a:ln>
          <a:effectLst>
            <a:outerShdw blurRad="50800" dist="38100" dir="2700000" algn="tl" rotWithShape="0">
              <a:srgbClr val="000000">
                <a:alpha val="40000"/>
              </a:srgbClr>
            </a:outerShdw>
          </a:effectLst>
        </p:spPr>
      </p:pic>
      <p:pic>
        <p:nvPicPr>
          <p:cNvPr id="667" name="Google Shape;667;p30"/>
          <p:cNvPicPr preferRelativeResize="0"/>
          <p:nvPr/>
        </p:nvPicPr>
        <p:blipFill rotWithShape="1">
          <a:blip r:embed="rId4">
            <a:alphaModFix/>
          </a:blip>
          <a:srcRect/>
          <a:stretch/>
        </p:blipFill>
        <p:spPr>
          <a:xfrm>
            <a:off x="1582228" y="3373225"/>
            <a:ext cx="2160608" cy="1440046"/>
          </a:xfrm>
          <a:prstGeom prst="rect">
            <a:avLst/>
          </a:prstGeom>
          <a:noFill/>
          <a:ln>
            <a:noFill/>
          </a:ln>
          <a:effectLst>
            <a:outerShdw blurRad="50800" dist="38100" dir="2700000" algn="tl" rotWithShape="0">
              <a:srgbClr val="000000">
                <a:alpha val="40000"/>
              </a:srgbClr>
            </a:outerShdw>
          </a:effectLst>
        </p:spPr>
      </p:pic>
      <p:pic>
        <p:nvPicPr>
          <p:cNvPr id="668" name="Google Shape;668;p30"/>
          <p:cNvPicPr preferRelativeResize="0"/>
          <p:nvPr/>
        </p:nvPicPr>
        <p:blipFill rotWithShape="1">
          <a:blip r:embed="rId5">
            <a:alphaModFix/>
          </a:blip>
          <a:srcRect/>
          <a:stretch/>
        </p:blipFill>
        <p:spPr>
          <a:xfrm>
            <a:off x="7712194" y="296855"/>
            <a:ext cx="1323624" cy="195697"/>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1"/>
          <p:cNvSpPr/>
          <p:nvPr/>
        </p:nvSpPr>
        <p:spPr>
          <a:xfrm>
            <a:off x="1013509" y="1149070"/>
            <a:ext cx="3306618" cy="2092482"/>
          </a:xfrm>
          <a:prstGeom prst="foldedCorner">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675" name="Google Shape;675;p31"/>
          <p:cNvSpPr txBox="1"/>
          <p:nvPr/>
        </p:nvSpPr>
        <p:spPr>
          <a:xfrm>
            <a:off x="1285998" y="1519264"/>
            <a:ext cx="2761640" cy="1179810"/>
          </a:xfrm>
          <a:prstGeom prst="rect">
            <a:avLst/>
          </a:prstGeom>
          <a:noFill/>
          <a:ln>
            <a:noFill/>
          </a:ln>
        </p:spPr>
        <p:txBody>
          <a:bodyPr spcFirstLastPara="1" wrap="square" lIns="0" tIns="0" rIns="0" bIns="0" anchor="t" anchorCtr="0">
            <a:spAutoFit/>
          </a:bodyPr>
          <a:lstStyle/>
          <a:p>
            <a:pPr marL="145800" marR="0" lvl="1" indent="-158750" algn="l" rtl="0">
              <a:lnSpc>
                <a:spcPct val="100000"/>
              </a:lnSpc>
              <a:spcBef>
                <a:spcPts val="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Prefer rapid decision-making and quick results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Place great importance on flexibility and initiative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Value speed over thoroughness </a:t>
            </a:r>
            <a:endParaRPr/>
          </a:p>
        </p:txBody>
      </p:sp>
      <p:sp>
        <p:nvSpPr>
          <p:cNvPr id="676" name="Google Shape;676;p31"/>
          <p:cNvSpPr/>
          <p:nvPr/>
        </p:nvSpPr>
        <p:spPr>
          <a:xfrm>
            <a:off x="1655645" y="965479"/>
            <a:ext cx="2022346" cy="450230"/>
          </a:xfrm>
          <a:custGeom>
            <a:avLst/>
            <a:gdLst/>
            <a:ahLst/>
            <a:cxnLst/>
            <a:rect l="l" t="t" r="r" b="b"/>
            <a:pathLst>
              <a:path w="1218" h="340" extrusionOk="0">
                <a:moveTo>
                  <a:pt x="1203" y="4"/>
                </a:moveTo>
                <a:lnTo>
                  <a:pt x="1203" y="4"/>
                </a:lnTo>
                <a:lnTo>
                  <a:pt x="1197" y="0"/>
                </a:lnTo>
                <a:lnTo>
                  <a:pt x="1197" y="0"/>
                </a:lnTo>
                <a:lnTo>
                  <a:pt x="4" y="68"/>
                </a:lnTo>
                <a:lnTo>
                  <a:pt x="4" y="68"/>
                </a:lnTo>
                <a:lnTo>
                  <a:pt x="0" y="72"/>
                </a:lnTo>
                <a:lnTo>
                  <a:pt x="0" y="72"/>
                </a:lnTo>
                <a:lnTo>
                  <a:pt x="4" y="74"/>
                </a:lnTo>
                <a:lnTo>
                  <a:pt x="11" y="78"/>
                </a:lnTo>
                <a:lnTo>
                  <a:pt x="4" y="80"/>
                </a:lnTo>
                <a:lnTo>
                  <a:pt x="0" y="85"/>
                </a:lnTo>
                <a:lnTo>
                  <a:pt x="0" y="85"/>
                </a:lnTo>
                <a:lnTo>
                  <a:pt x="6" y="89"/>
                </a:lnTo>
                <a:lnTo>
                  <a:pt x="11" y="91"/>
                </a:lnTo>
                <a:lnTo>
                  <a:pt x="6" y="95"/>
                </a:lnTo>
                <a:lnTo>
                  <a:pt x="0" y="97"/>
                </a:lnTo>
                <a:lnTo>
                  <a:pt x="0" y="97"/>
                </a:lnTo>
                <a:lnTo>
                  <a:pt x="6" y="101"/>
                </a:lnTo>
                <a:lnTo>
                  <a:pt x="13" y="104"/>
                </a:lnTo>
                <a:lnTo>
                  <a:pt x="6" y="108"/>
                </a:lnTo>
                <a:lnTo>
                  <a:pt x="2" y="110"/>
                </a:lnTo>
                <a:lnTo>
                  <a:pt x="2" y="112"/>
                </a:lnTo>
                <a:lnTo>
                  <a:pt x="6" y="114"/>
                </a:lnTo>
                <a:lnTo>
                  <a:pt x="13" y="116"/>
                </a:lnTo>
                <a:lnTo>
                  <a:pt x="6" y="120"/>
                </a:lnTo>
                <a:lnTo>
                  <a:pt x="2" y="125"/>
                </a:lnTo>
                <a:lnTo>
                  <a:pt x="2" y="125"/>
                </a:lnTo>
                <a:lnTo>
                  <a:pt x="9" y="127"/>
                </a:lnTo>
                <a:lnTo>
                  <a:pt x="13" y="131"/>
                </a:lnTo>
                <a:lnTo>
                  <a:pt x="9" y="133"/>
                </a:lnTo>
                <a:lnTo>
                  <a:pt x="2" y="137"/>
                </a:lnTo>
                <a:lnTo>
                  <a:pt x="2" y="137"/>
                </a:lnTo>
                <a:lnTo>
                  <a:pt x="9" y="139"/>
                </a:lnTo>
                <a:lnTo>
                  <a:pt x="15" y="144"/>
                </a:lnTo>
                <a:lnTo>
                  <a:pt x="9" y="146"/>
                </a:lnTo>
                <a:lnTo>
                  <a:pt x="4" y="150"/>
                </a:lnTo>
                <a:lnTo>
                  <a:pt x="4" y="150"/>
                </a:lnTo>
                <a:lnTo>
                  <a:pt x="9" y="154"/>
                </a:lnTo>
                <a:lnTo>
                  <a:pt x="15" y="156"/>
                </a:lnTo>
                <a:lnTo>
                  <a:pt x="11" y="161"/>
                </a:lnTo>
                <a:lnTo>
                  <a:pt x="4" y="163"/>
                </a:lnTo>
                <a:lnTo>
                  <a:pt x="4" y="163"/>
                </a:lnTo>
                <a:lnTo>
                  <a:pt x="11" y="167"/>
                </a:lnTo>
                <a:lnTo>
                  <a:pt x="15" y="169"/>
                </a:lnTo>
                <a:lnTo>
                  <a:pt x="11" y="173"/>
                </a:lnTo>
                <a:lnTo>
                  <a:pt x="4" y="177"/>
                </a:lnTo>
                <a:lnTo>
                  <a:pt x="4" y="177"/>
                </a:lnTo>
                <a:lnTo>
                  <a:pt x="11" y="180"/>
                </a:lnTo>
                <a:lnTo>
                  <a:pt x="17" y="182"/>
                </a:lnTo>
                <a:lnTo>
                  <a:pt x="11" y="186"/>
                </a:lnTo>
                <a:lnTo>
                  <a:pt x="6" y="190"/>
                </a:lnTo>
                <a:lnTo>
                  <a:pt x="6" y="190"/>
                </a:lnTo>
                <a:lnTo>
                  <a:pt x="11" y="192"/>
                </a:lnTo>
                <a:lnTo>
                  <a:pt x="17" y="196"/>
                </a:lnTo>
                <a:lnTo>
                  <a:pt x="13" y="199"/>
                </a:lnTo>
                <a:lnTo>
                  <a:pt x="6" y="203"/>
                </a:lnTo>
                <a:lnTo>
                  <a:pt x="6" y="203"/>
                </a:lnTo>
                <a:lnTo>
                  <a:pt x="13" y="207"/>
                </a:lnTo>
                <a:lnTo>
                  <a:pt x="17" y="209"/>
                </a:lnTo>
                <a:lnTo>
                  <a:pt x="13" y="213"/>
                </a:lnTo>
                <a:lnTo>
                  <a:pt x="6" y="215"/>
                </a:lnTo>
                <a:lnTo>
                  <a:pt x="6" y="215"/>
                </a:lnTo>
                <a:lnTo>
                  <a:pt x="13" y="220"/>
                </a:lnTo>
                <a:lnTo>
                  <a:pt x="19" y="222"/>
                </a:lnTo>
                <a:lnTo>
                  <a:pt x="13" y="226"/>
                </a:lnTo>
                <a:lnTo>
                  <a:pt x="9" y="228"/>
                </a:lnTo>
                <a:lnTo>
                  <a:pt x="9" y="230"/>
                </a:lnTo>
                <a:lnTo>
                  <a:pt x="13" y="232"/>
                </a:lnTo>
                <a:lnTo>
                  <a:pt x="19" y="234"/>
                </a:lnTo>
                <a:lnTo>
                  <a:pt x="15" y="239"/>
                </a:lnTo>
                <a:lnTo>
                  <a:pt x="9" y="243"/>
                </a:lnTo>
                <a:lnTo>
                  <a:pt x="9" y="243"/>
                </a:lnTo>
                <a:lnTo>
                  <a:pt x="15" y="245"/>
                </a:lnTo>
                <a:lnTo>
                  <a:pt x="21" y="249"/>
                </a:lnTo>
                <a:lnTo>
                  <a:pt x="15" y="251"/>
                </a:lnTo>
                <a:lnTo>
                  <a:pt x="9" y="256"/>
                </a:lnTo>
                <a:lnTo>
                  <a:pt x="9" y="256"/>
                </a:lnTo>
                <a:lnTo>
                  <a:pt x="15" y="258"/>
                </a:lnTo>
                <a:lnTo>
                  <a:pt x="21" y="262"/>
                </a:lnTo>
                <a:lnTo>
                  <a:pt x="15" y="266"/>
                </a:lnTo>
                <a:lnTo>
                  <a:pt x="11" y="268"/>
                </a:lnTo>
                <a:lnTo>
                  <a:pt x="11" y="268"/>
                </a:lnTo>
                <a:lnTo>
                  <a:pt x="15" y="272"/>
                </a:lnTo>
                <a:lnTo>
                  <a:pt x="21" y="275"/>
                </a:lnTo>
                <a:lnTo>
                  <a:pt x="17" y="279"/>
                </a:lnTo>
                <a:lnTo>
                  <a:pt x="11" y="281"/>
                </a:lnTo>
                <a:lnTo>
                  <a:pt x="11" y="283"/>
                </a:lnTo>
                <a:lnTo>
                  <a:pt x="17" y="285"/>
                </a:lnTo>
                <a:lnTo>
                  <a:pt x="23" y="287"/>
                </a:lnTo>
                <a:lnTo>
                  <a:pt x="17" y="292"/>
                </a:lnTo>
                <a:lnTo>
                  <a:pt x="11" y="296"/>
                </a:lnTo>
                <a:lnTo>
                  <a:pt x="11" y="296"/>
                </a:lnTo>
                <a:lnTo>
                  <a:pt x="17" y="298"/>
                </a:lnTo>
                <a:lnTo>
                  <a:pt x="23" y="302"/>
                </a:lnTo>
                <a:lnTo>
                  <a:pt x="17" y="304"/>
                </a:lnTo>
                <a:lnTo>
                  <a:pt x="13" y="308"/>
                </a:lnTo>
                <a:lnTo>
                  <a:pt x="13" y="308"/>
                </a:lnTo>
                <a:lnTo>
                  <a:pt x="19" y="311"/>
                </a:lnTo>
                <a:lnTo>
                  <a:pt x="23" y="315"/>
                </a:lnTo>
                <a:lnTo>
                  <a:pt x="19" y="317"/>
                </a:lnTo>
                <a:lnTo>
                  <a:pt x="13" y="321"/>
                </a:lnTo>
                <a:lnTo>
                  <a:pt x="13" y="321"/>
                </a:lnTo>
                <a:lnTo>
                  <a:pt x="19" y="325"/>
                </a:lnTo>
                <a:lnTo>
                  <a:pt x="25" y="327"/>
                </a:lnTo>
                <a:lnTo>
                  <a:pt x="19" y="332"/>
                </a:lnTo>
                <a:lnTo>
                  <a:pt x="13" y="334"/>
                </a:lnTo>
                <a:lnTo>
                  <a:pt x="13" y="334"/>
                </a:lnTo>
                <a:lnTo>
                  <a:pt x="19" y="338"/>
                </a:lnTo>
                <a:lnTo>
                  <a:pt x="23" y="340"/>
                </a:lnTo>
                <a:lnTo>
                  <a:pt x="1210" y="272"/>
                </a:lnTo>
                <a:lnTo>
                  <a:pt x="1212" y="270"/>
                </a:lnTo>
                <a:lnTo>
                  <a:pt x="1218" y="268"/>
                </a:lnTo>
                <a:lnTo>
                  <a:pt x="1218" y="266"/>
                </a:lnTo>
                <a:lnTo>
                  <a:pt x="1212" y="264"/>
                </a:lnTo>
                <a:lnTo>
                  <a:pt x="1206" y="262"/>
                </a:lnTo>
                <a:lnTo>
                  <a:pt x="1212" y="258"/>
                </a:lnTo>
                <a:lnTo>
                  <a:pt x="1216" y="253"/>
                </a:lnTo>
                <a:lnTo>
                  <a:pt x="1216" y="253"/>
                </a:lnTo>
                <a:lnTo>
                  <a:pt x="1212" y="251"/>
                </a:lnTo>
                <a:lnTo>
                  <a:pt x="1206" y="247"/>
                </a:lnTo>
                <a:lnTo>
                  <a:pt x="1212" y="245"/>
                </a:lnTo>
                <a:lnTo>
                  <a:pt x="1216" y="241"/>
                </a:lnTo>
                <a:lnTo>
                  <a:pt x="1216" y="241"/>
                </a:lnTo>
                <a:lnTo>
                  <a:pt x="1210" y="239"/>
                </a:lnTo>
                <a:lnTo>
                  <a:pt x="1206" y="234"/>
                </a:lnTo>
                <a:lnTo>
                  <a:pt x="1210" y="232"/>
                </a:lnTo>
                <a:lnTo>
                  <a:pt x="1216" y="228"/>
                </a:lnTo>
                <a:lnTo>
                  <a:pt x="1216" y="228"/>
                </a:lnTo>
                <a:lnTo>
                  <a:pt x="1210" y="224"/>
                </a:lnTo>
                <a:lnTo>
                  <a:pt x="1203" y="222"/>
                </a:lnTo>
                <a:lnTo>
                  <a:pt x="1210" y="218"/>
                </a:lnTo>
                <a:lnTo>
                  <a:pt x="1214" y="215"/>
                </a:lnTo>
                <a:lnTo>
                  <a:pt x="1214" y="213"/>
                </a:lnTo>
                <a:lnTo>
                  <a:pt x="1210" y="211"/>
                </a:lnTo>
                <a:lnTo>
                  <a:pt x="1203" y="209"/>
                </a:lnTo>
                <a:lnTo>
                  <a:pt x="1210" y="205"/>
                </a:lnTo>
                <a:lnTo>
                  <a:pt x="1214" y="201"/>
                </a:lnTo>
                <a:lnTo>
                  <a:pt x="1214" y="201"/>
                </a:lnTo>
                <a:lnTo>
                  <a:pt x="1208" y="199"/>
                </a:lnTo>
                <a:lnTo>
                  <a:pt x="1203" y="194"/>
                </a:lnTo>
                <a:lnTo>
                  <a:pt x="1208" y="192"/>
                </a:lnTo>
                <a:lnTo>
                  <a:pt x="1214" y="188"/>
                </a:lnTo>
                <a:lnTo>
                  <a:pt x="1214" y="188"/>
                </a:lnTo>
                <a:lnTo>
                  <a:pt x="1208" y="186"/>
                </a:lnTo>
                <a:lnTo>
                  <a:pt x="1201" y="182"/>
                </a:lnTo>
                <a:lnTo>
                  <a:pt x="1208" y="180"/>
                </a:lnTo>
                <a:lnTo>
                  <a:pt x="1212" y="175"/>
                </a:lnTo>
                <a:lnTo>
                  <a:pt x="1212" y="175"/>
                </a:lnTo>
                <a:lnTo>
                  <a:pt x="1208" y="171"/>
                </a:lnTo>
                <a:lnTo>
                  <a:pt x="1201" y="169"/>
                </a:lnTo>
                <a:lnTo>
                  <a:pt x="1206" y="165"/>
                </a:lnTo>
                <a:lnTo>
                  <a:pt x="1212" y="163"/>
                </a:lnTo>
                <a:lnTo>
                  <a:pt x="1212" y="163"/>
                </a:lnTo>
                <a:lnTo>
                  <a:pt x="1206" y="158"/>
                </a:lnTo>
                <a:lnTo>
                  <a:pt x="1201" y="156"/>
                </a:lnTo>
                <a:lnTo>
                  <a:pt x="1206" y="152"/>
                </a:lnTo>
                <a:lnTo>
                  <a:pt x="1212" y="148"/>
                </a:lnTo>
                <a:lnTo>
                  <a:pt x="1212" y="148"/>
                </a:lnTo>
                <a:lnTo>
                  <a:pt x="1206" y="146"/>
                </a:lnTo>
                <a:lnTo>
                  <a:pt x="1199" y="144"/>
                </a:lnTo>
                <a:lnTo>
                  <a:pt x="1206" y="139"/>
                </a:lnTo>
                <a:lnTo>
                  <a:pt x="1210" y="135"/>
                </a:lnTo>
                <a:lnTo>
                  <a:pt x="1210" y="135"/>
                </a:lnTo>
                <a:lnTo>
                  <a:pt x="1206" y="133"/>
                </a:lnTo>
                <a:lnTo>
                  <a:pt x="1199" y="129"/>
                </a:lnTo>
                <a:lnTo>
                  <a:pt x="1203" y="127"/>
                </a:lnTo>
                <a:lnTo>
                  <a:pt x="1210" y="123"/>
                </a:lnTo>
                <a:lnTo>
                  <a:pt x="1210" y="123"/>
                </a:lnTo>
                <a:lnTo>
                  <a:pt x="1203" y="120"/>
                </a:lnTo>
                <a:lnTo>
                  <a:pt x="1199" y="116"/>
                </a:lnTo>
                <a:lnTo>
                  <a:pt x="1203" y="112"/>
                </a:lnTo>
                <a:lnTo>
                  <a:pt x="1210" y="110"/>
                </a:lnTo>
                <a:lnTo>
                  <a:pt x="1210" y="110"/>
                </a:lnTo>
                <a:lnTo>
                  <a:pt x="1203" y="106"/>
                </a:lnTo>
                <a:lnTo>
                  <a:pt x="1197" y="104"/>
                </a:lnTo>
                <a:lnTo>
                  <a:pt x="1203" y="99"/>
                </a:lnTo>
                <a:lnTo>
                  <a:pt x="1208" y="97"/>
                </a:lnTo>
                <a:lnTo>
                  <a:pt x="1208" y="95"/>
                </a:lnTo>
                <a:lnTo>
                  <a:pt x="1203" y="93"/>
                </a:lnTo>
                <a:lnTo>
                  <a:pt x="1197" y="91"/>
                </a:lnTo>
                <a:lnTo>
                  <a:pt x="1201" y="87"/>
                </a:lnTo>
                <a:lnTo>
                  <a:pt x="1208" y="82"/>
                </a:lnTo>
                <a:lnTo>
                  <a:pt x="1208" y="82"/>
                </a:lnTo>
                <a:lnTo>
                  <a:pt x="1201" y="80"/>
                </a:lnTo>
                <a:lnTo>
                  <a:pt x="1195" y="76"/>
                </a:lnTo>
                <a:lnTo>
                  <a:pt x="1201" y="74"/>
                </a:lnTo>
                <a:lnTo>
                  <a:pt x="1208" y="70"/>
                </a:lnTo>
                <a:lnTo>
                  <a:pt x="1208" y="70"/>
                </a:lnTo>
                <a:lnTo>
                  <a:pt x="1201" y="68"/>
                </a:lnTo>
                <a:lnTo>
                  <a:pt x="1195" y="63"/>
                </a:lnTo>
                <a:lnTo>
                  <a:pt x="1201" y="61"/>
                </a:lnTo>
                <a:lnTo>
                  <a:pt x="1206" y="57"/>
                </a:lnTo>
                <a:lnTo>
                  <a:pt x="1206" y="57"/>
                </a:lnTo>
                <a:lnTo>
                  <a:pt x="1201" y="53"/>
                </a:lnTo>
                <a:lnTo>
                  <a:pt x="1195" y="51"/>
                </a:lnTo>
                <a:lnTo>
                  <a:pt x="1199" y="47"/>
                </a:lnTo>
                <a:lnTo>
                  <a:pt x="1206" y="44"/>
                </a:lnTo>
                <a:lnTo>
                  <a:pt x="1206" y="44"/>
                </a:lnTo>
                <a:lnTo>
                  <a:pt x="1199" y="40"/>
                </a:lnTo>
                <a:lnTo>
                  <a:pt x="1193" y="38"/>
                </a:lnTo>
                <a:lnTo>
                  <a:pt x="1199" y="34"/>
                </a:lnTo>
                <a:lnTo>
                  <a:pt x="1206" y="30"/>
                </a:lnTo>
                <a:lnTo>
                  <a:pt x="1206" y="30"/>
                </a:lnTo>
                <a:lnTo>
                  <a:pt x="1199" y="28"/>
                </a:lnTo>
                <a:lnTo>
                  <a:pt x="1193" y="25"/>
                </a:lnTo>
                <a:lnTo>
                  <a:pt x="1199" y="21"/>
                </a:lnTo>
                <a:lnTo>
                  <a:pt x="1203" y="17"/>
                </a:lnTo>
                <a:lnTo>
                  <a:pt x="1203" y="17"/>
                </a:lnTo>
                <a:lnTo>
                  <a:pt x="1197" y="15"/>
                </a:lnTo>
                <a:lnTo>
                  <a:pt x="1193" y="11"/>
                </a:lnTo>
                <a:lnTo>
                  <a:pt x="1197" y="9"/>
                </a:lnTo>
                <a:lnTo>
                  <a:pt x="1203" y="4"/>
                </a:lnTo>
                <a:close/>
              </a:path>
            </a:pathLst>
          </a:cu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500"/>
              <a:buFont typeface="Arial"/>
              <a:buNone/>
            </a:pPr>
            <a:r>
              <a:rPr lang="en-US" sz="1500" b="1" i="0" u="none" strike="noStrike" cap="none">
                <a:solidFill>
                  <a:srgbClr val="FFFFFF"/>
                </a:solidFill>
                <a:latin typeface="Arial"/>
                <a:ea typeface="Arial"/>
                <a:cs typeface="Arial"/>
                <a:sym typeface="Arial"/>
              </a:rPr>
              <a:t>Risk</a:t>
            </a:r>
            <a:endParaRPr/>
          </a:p>
        </p:txBody>
      </p:sp>
      <p:sp>
        <p:nvSpPr>
          <p:cNvPr id="677" name="Google Shape;677;p31"/>
          <p:cNvSpPr/>
          <p:nvPr/>
        </p:nvSpPr>
        <p:spPr>
          <a:xfrm>
            <a:off x="5424745" y="2072225"/>
            <a:ext cx="603819" cy="382852"/>
          </a:xfrm>
          <a:custGeom>
            <a:avLst/>
            <a:gdLst/>
            <a:ahLst/>
            <a:cxnLst/>
            <a:rect l="l" t="t" r="r" b="b"/>
            <a:pathLst>
              <a:path w="1016603" h="992232" extrusionOk="0">
                <a:moveTo>
                  <a:pt x="0" y="0"/>
                </a:moveTo>
                <a:lnTo>
                  <a:pt x="109725" y="53651"/>
                </a:lnTo>
                <a:cubicBezTo>
                  <a:pt x="638122" y="312011"/>
                  <a:pt x="638122" y="312011"/>
                  <a:pt x="638122" y="312011"/>
                </a:cubicBezTo>
                <a:cubicBezTo>
                  <a:pt x="638122" y="312011"/>
                  <a:pt x="758982" y="722312"/>
                  <a:pt x="971416" y="948349"/>
                </a:cubicBezTo>
                <a:lnTo>
                  <a:pt x="1016603" y="991341"/>
                </a:lnTo>
                <a:lnTo>
                  <a:pt x="1003733" y="991977"/>
                </a:lnTo>
                <a:cubicBezTo>
                  <a:pt x="1000326" y="992145"/>
                  <a:pt x="998568" y="992232"/>
                  <a:pt x="998568" y="992232"/>
                </a:cubicBezTo>
                <a:cubicBezTo>
                  <a:pt x="998568" y="992232"/>
                  <a:pt x="214428" y="458948"/>
                  <a:pt x="22820" y="60249"/>
                </a:cubicBezTo>
                <a:close/>
              </a:path>
            </a:pathLst>
          </a:custGeom>
          <a:solidFill>
            <a:srgbClr val="E46A6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350"/>
              <a:buFont typeface="Arial"/>
              <a:buNone/>
            </a:pPr>
            <a:endParaRPr sz="1350" b="0" i="0" u="none" strike="noStrike" cap="none">
              <a:solidFill>
                <a:srgbClr val="000000"/>
              </a:solidFill>
              <a:latin typeface="Arial"/>
              <a:ea typeface="Arial"/>
              <a:cs typeface="Arial"/>
              <a:sym typeface="Arial"/>
            </a:endParaRPr>
          </a:p>
        </p:txBody>
      </p:sp>
      <p:pic>
        <p:nvPicPr>
          <p:cNvPr id="678" name="Google Shape;678;p31"/>
          <p:cNvPicPr preferRelativeResize="0"/>
          <p:nvPr/>
        </p:nvPicPr>
        <p:blipFill rotWithShape="1">
          <a:blip r:embed="rId3">
            <a:alphaModFix/>
          </a:blip>
          <a:srcRect/>
          <a:stretch/>
        </p:blipFill>
        <p:spPr>
          <a:xfrm>
            <a:off x="5347496" y="3382051"/>
            <a:ext cx="2252427" cy="1403102"/>
          </a:xfrm>
          <a:prstGeom prst="rect">
            <a:avLst/>
          </a:prstGeom>
          <a:noFill/>
          <a:ln>
            <a:noFill/>
          </a:ln>
          <a:effectLst>
            <a:outerShdw blurRad="50800" dist="38100" dir="2700000" algn="tl" rotWithShape="0">
              <a:srgbClr val="000000">
                <a:alpha val="40000"/>
              </a:srgbClr>
            </a:outerShdw>
          </a:effectLst>
        </p:spPr>
      </p:pic>
      <p:sp>
        <p:nvSpPr>
          <p:cNvPr id="679" name="Google Shape;679;p31"/>
          <p:cNvSpPr txBox="1"/>
          <p:nvPr/>
        </p:nvSpPr>
        <p:spPr>
          <a:xfrm>
            <a:off x="332676" y="294829"/>
            <a:ext cx="7342742"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strike="noStrike" cap="none">
                <a:solidFill>
                  <a:srgbClr val="595959"/>
                </a:solidFill>
                <a:latin typeface="Arial"/>
                <a:ea typeface="Arial"/>
                <a:cs typeface="Arial"/>
                <a:sym typeface="Arial"/>
              </a:rPr>
              <a:t>Risk / Certainty – How do I make decisions in uncertain situations? </a:t>
            </a:r>
            <a:endParaRPr sz="1800" b="0" i="0" u="none" strike="noStrike" cap="none">
              <a:solidFill>
                <a:srgbClr val="595959"/>
              </a:solidFill>
              <a:latin typeface="Arial"/>
              <a:ea typeface="Arial"/>
              <a:cs typeface="Arial"/>
              <a:sym typeface="Arial"/>
            </a:endParaRPr>
          </a:p>
        </p:txBody>
      </p:sp>
      <p:sp>
        <p:nvSpPr>
          <p:cNvPr id="680" name="Google Shape;680;p31"/>
          <p:cNvSpPr/>
          <p:nvPr/>
        </p:nvSpPr>
        <p:spPr>
          <a:xfrm>
            <a:off x="4820401" y="1149070"/>
            <a:ext cx="3306618" cy="2092482"/>
          </a:xfrm>
          <a:prstGeom prst="foldedCorner">
            <a:avLst>
              <a:gd name="adj" fmla="val 16667"/>
            </a:avLst>
          </a:prstGeom>
          <a:solidFill>
            <a:srgbClr val="F6CC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681" name="Google Shape;681;p31"/>
          <p:cNvSpPr txBox="1"/>
          <p:nvPr/>
        </p:nvSpPr>
        <p:spPr>
          <a:xfrm>
            <a:off x="5096362" y="1519263"/>
            <a:ext cx="2761640" cy="1179810"/>
          </a:xfrm>
          <a:prstGeom prst="rect">
            <a:avLst/>
          </a:prstGeom>
          <a:noFill/>
          <a:ln>
            <a:noFill/>
          </a:ln>
        </p:spPr>
        <p:txBody>
          <a:bodyPr spcFirstLastPara="1" wrap="square" lIns="0" tIns="0" rIns="0" bIns="0" anchor="t" anchorCtr="0">
            <a:spAutoFit/>
          </a:bodyPr>
          <a:lstStyle/>
          <a:p>
            <a:pPr marL="145800" marR="0" lvl="1" indent="-158750" algn="l" rtl="0">
              <a:lnSpc>
                <a:spcPct val="100000"/>
              </a:lnSpc>
              <a:spcBef>
                <a:spcPts val="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Spend significant time on background research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Establish proper procedures before starting a project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Value thoroughness over speed </a:t>
            </a:r>
            <a:endParaRPr/>
          </a:p>
        </p:txBody>
      </p:sp>
      <p:sp>
        <p:nvSpPr>
          <p:cNvPr id="682" name="Google Shape;682;p31"/>
          <p:cNvSpPr/>
          <p:nvPr/>
        </p:nvSpPr>
        <p:spPr>
          <a:xfrm>
            <a:off x="5462537" y="965479"/>
            <a:ext cx="2022346" cy="450230"/>
          </a:xfrm>
          <a:custGeom>
            <a:avLst/>
            <a:gdLst/>
            <a:ahLst/>
            <a:cxnLst/>
            <a:rect l="l" t="t" r="r" b="b"/>
            <a:pathLst>
              <a:path w="1218" h="340" extrusionOk="0">
                <a:moveTo>
                  <a:pt x="1203" y="4"/>
                </a:moveTo>
                <a:lnTo>
                  <a:pt x="1203" y="4"/>
                </a:lnTo>
                <a:lnTo>
                  <a:pt x="1197" y="0"/>
                </a:lnTo>
                <a:lnTo>
                  <a:pt x="1197" y="0"/>
                </a:lnTo>
                <a:lnTo>
                  <a:pt x="4" y="68"/>
                </a:lnTo>
                <a:lnTo>
                  <a:pt x="4" y="68"/>
                </a:lnTo>
                <a:lnTo>
                  <a:pt x="0" y="72"/>
                </a:lnTo>
                <a:lnTo>
                  <a:pt x="0" y="72"/>
                </a:lnTo>
                <a:lnTo>
                  <a:pt x="4" y="74"/>
                </a:lnTo>
                <a:lnTo>
                  <a:pt x="11" y="78"/>
                </a:lnTo>
                <a:lnTo>
                  <a:pt x="4" y="80"/>
                </a:lnTo>
                <a:lnTo>
                  <a:pt x="0" y="85"/>
                </a:lnTo>
                <a:lnTo>
                  <a:pt x="0" y="85"/>
                </a:lnTo>
                <a:lnTo>
                  <a:pt x="6" y="89"/>
                </a:lnTo>
                <a:lnTo>
                  <a:pt x="11" y="91"/>
                </a:lnTo>
                <a:lnTo>
                  <a:pt x="6" y="95"/>
                </a:lnTo>
                <a:lnTo>
                  <a:pt x="0" y="97"/>
                </a:lnTo>
                <a:lnTo>
                  <a:pt x="0" y="97"/>
                </a:lnTo>
                <a:lnTo>
                  <a:pt x="6" y="101"/>
                </a:lnTo>
                <a:lnTo>
                  <a:pt x="13" y="104"/>
                </a:lnTo>
                <a:lnTo>
                  <a:pt x="6" y="108"/>
                </a:lnTo>
                <a:lnTo>
                  <a:pt x="2" y="110"/>
                </a:lnTo>
                <a:lnTo>
                  <a:pt x="2" y="112"/>
                </a:lnTo>
                <a:lnTo>
                  <a:pt x="6" y="114"/>
                </a:lnTo>
                <a:lnTo>
                  <a:pt x="13" y="116"/>
                </a:lnTo>
                <a:lnTo>
                  <a:pt x="6" y="120"/>
                </a:lnTo>
                <a:lnTo>
                  <a:pt x="2" y="125"/>
                </a:lnTo>
                <a:lnTo>
                  <a:pt x="2" y="125"/>
                </a:lnTo>
                <a:lnTo>
                  <a:pt x="9" y="127"/>
                </a:lnTo>
                <a:lnTo>
                  <a:pt x="13" y="131"/>
                </a:lnTo>
                <a:lnTo>
                  <a:pt x="9" y="133"/>
                </a:lnTo>
                <a:lnTo>
                  <a:pt x="2" y="137"/>
                </a:lnTo>
                <a:lnTo>
                  <a:pt x="2" y="137"/>
                </a:lnTo>
                <a:lnTo>
                  <a:pt x="9" y="139"/>
                </a:lnTo>
                <a:lnTo>
                  <a:pt x="15" y="144"/>
                </a:lnTo>
                <a:lnTo>
                  <a:pt x="9" y="146"/>
                </a:lnTo>
                <a:lnTo>
                  <a:pt x="4" y="150"/>
                </a:lnTo>
                <a:lnTo>
                  <a:pt x="4" y="150"/>
                </a:lnTo>
                <a:lnTo>
                  <a:pt x="9" y="154"/>
                </a:lnTo>
                <a:lnTo>
                  <a:pt x="15" y="156"/>
                </a:lnTo>
                <a:lnTo>
                  <a:pt x="11" y="161"/>
                </a:lnTo>
                <a:lnTo>
                  <a:pt x="4" y="163"/>
                </a:lnTo>
                <a:lnTo>
                  <a:pt x="4" y="163"/>
                </a:lnTo>
                <a:lnTo>
                  <a:pt x="11" y="167"/>
                </a:lnTo>
                <a:lnTo>
                  <a:pt x="15" y="169"/>
                </a:lnTo>
                <a:lnTo>
                  <a:pt x="11" y="173"/>
                </a:lnTo>
                <a:lnTo>
                  <a:pt x="4" y="177"/>
                </a:lnTo>
                <a:lnTo>
                  <a:pt x="4" y="177"/>
                </a:lnTo>
                <a:lnTo>
                  <a:pt x="11" y="180"/>
                </a:lnTo>
                <a:lnTo>
                  <a:pt x="17" y="182"/>
                </a:lnTo>
                <a:lnTo>
                  <a:pt x="11" y="186"/>
                </a:lnTo>
                <a:lnTo>
                  <a:pt x="6" y="190"/>
                </a:lnTo>
                <a:lnTo>
                  <a:pt x="6" y="190"/>
                </a:lnTo>
                <a:lnTo>
                  <a:pt x="11" y="192"/>
                </a:lnTo>
                <a:lnTo>
                  <a:pt x="17" y="196"/>
                </a:lnTo>
                <a:lnTo>
                  <a:pt x="13" y="199"/>
                </a:lnTo>
                <a:lnTo>
                  <a:pt x="6" y="203"/>
                </a:lnTo>
                <a:lnTo>
                  <a:pt x="6" y="203"/>
                </a:lnTo>
                <a:lnTo>
                  <a:pt x="13" y="207"/>
                </a:lnTo>
                <a:lnTo>
                  <a:pt x="17" y="209"/>
                </a:lnTo>
                <a:lnTo>
                  <a:pt x="13" y="213"/>
                </a:lnTo>
                <a:lnTo>
                  <a:pt x="6" y="215"/>
                </a:lnTo>
                <a:lnTo>
                  <a:pt x="6" y="215"/>
                </a:lnTo>
                <a:lnTo>
                  <a:pt x="13" y="220"/>
                </a:lnTo>
                <a:lnTo>
                  <a:pt x="19" y="222"/>
                </a:lnTo>
                <a:lnTo>
                  <a:pt x="13" y="226"/>
                </a:lnTo>
                <a:lnTo>
                  <a:pt x="9" y="228"/>
                </a:lnTo>
                <a:lnTo>
                  <a:pt x="9" y="230"/>
                </a:lnTo>
                <a:lnTo>
                  <a:pt x="13" y="232"/>
                </a:lnTo>
                <a:lnTo>
                  <a:pt x="19" y="234"/>
                </a:lnTo>
                <a:lnTo>
                  <a:pt x="15" y="239"/>
                </a:lnTo>
                <a:lnTo>
                  <a:pt x="9" y="243"/>
                </a:lnTo>
                <a:lnTo>
                  <a:pt x="9" y="243"/>
                </a:lnTo>
                <a:lnTo>
                  <a:pt x="15" y="245"/>
                </a:lnTo>
                <a:lnTo>
                  <a:pt x="21" y="249"/>
                </a:lnTo>
                <a:lnTo>
                  <a:pt x="15" y="251"/>
                </a:lnTo>
                <a:lnTo>
                  <a:pt x="9" y="256"/>
                </a:lnTo>
                <a:lnTo>
                  <a:pt x="9" y="256"/>
                </a:lnTo>
                <a:lnTo>
                  <a:pt x="15" y="258"/>
                </a:lnTo>
                <a:lnTo>
                  <a:pt x="21" y="262"/>
                </a:lnTo>
                <a:lnTo>
                  <a:pt x="15" y="266"/>
                </a:lnTo>
                <a:lnTo>
                  <a:pt x="11" y="268"/>
                </a:lnTo>
                <a:lnTo>
                  <a:pt x="11" y="268"/>
                </a:lnTo>
                <a:lnTo>
                  <a:pt x="15" y="272"/>
                </a:lnTo>
                <a:lnTo>
                  <a:pt x="21" y="275"/>
                </a:lnTo>
                <a:lnTo>
                  <a:pt x="17" y="279"/>
                </a:lnTo>
                <a:lnTo>
                  <a:pt x="11" y="281"/>
                </a:lnTo>
                <a:lnTo>
                  <a:pt x="11" y="283"/>
                </a:lnTo>
                <a:lnTo>
                  <a:pt x="17" y="285"/>
                </a:lnTo>
                <a:lnTo>
                  <a:pt x="23" y="287"/>
                </a:lnTo>
                <a:lnTo>
                  <a:pt x="17" y="292"/>
                </a:lnTo>
                <a:lnTo>
                  <a:pt x="11" y="296"/>
                </a:lnTo>
                <a:lnTo>
                  <a:pt x="11" y="296"/>
                </a:lnTo>
                <a:lnTo>
                  <a:pt x="17" y="298"/>
                </a:lnTo>
                <a:lnTo>
                  <a:pt x="23" y="302"/>
                </a:lnTo>
                <a:lnTo>
                  <a:pt x="17" y="304"/>
                </a:lnTo>
                <a:lnTo>
                  <a:pt x="13" y="308"/>
                </a:lnTo>
                <a:lnTo>
                  <a:pt x="13" y="308"/>
                </a:lnTo>
                <a:lnTo>
                  <a:pt x="19" y="311"/>
                </a:lnTo>
                <a:lnTo>
                  <a:pt x="23" y="315"/>
                </a:lnTo>
                <a:lnTo>
                  <a:pt x="19" y="317"/>
                </a:lnTo>
                <a:lnTo>
                  <a:pt x="13" y="321"/>
                </a:lnTo>
                <a:lnTo>
                  <a:pt x="13" y="321"/>
                </a:lnTo>
                <a:lnTo>
                  <a:pt x="19" y="325"/>
                </a:lnTo>
                <a:lnTo>
                  <a:pt x="25" y="327"/>
                </a:lnTo>
                <a:lnTo>
                  <a:pt x="19" y="332"/>
                </a:lnTo>
                <a:lnTo>
                  <a:pt x="13" y="334"/>
                </a:lnTo>
                <a:lnTo>
                  <a:pt x="13" y="334"/>
                </a:lnTo>
                <a:lnTo>
                  <a:pt x="19" y="338"/>
                </a:lnTo>
                <a:lnTo>
                  <a:pt x="23" y="340"/>
                </a:lnTo>
                <a:lnTo>
                  <a:pt x="1210" y="272"/>
                </a:lnTo>
                <a:lnTo>
                  <a:pt x="1212" y="270"/>
                </a:lnTo>
                <a:lnTo>
                  <a:pt x="1218" y="268"/>
                </a:lnTo>
                <a:lnTo>
                  <a:pt x="1218" y="266"/>
                </a:lnTo>
                <a:lnTo>
                  <a:pt x="1212" y="264"/>
                </a:lnTo>
                <a:lnTo>
                  <a:pt x="1206" y="262"/>
                </a:lnTo>
                <a:lnTo>
                  <a:pt x="1212" y="258"/>
                </a:lnTo>
                <a:lnTo>
                  <a:pt x="1216" y="253"/>
                </a:lnTo>
                <a:lnTo>
                  <a:pt x="1216" y="253"/>
                </a:lnTo>
                <a:lnTo>
                  <a:pt x="1212" y="251"/>
                </a:lnTo>
                <a:lnTo>
                  <a:pt x="1206" y="247"/>
                </a:lnTo>
                <a:lnTo>
                  <a:pt x="1212" y="245"/>
                </a:lnTo>
                <a:lnTo>
                  <a:pt x="1216" y="241"/>
                </a:lnTo>
                <a:lnTo>
                  <a:pt x="1216" y="241"/>
                </a:lnTo>
                <a:lnTo>
                  <a:pt x="1210" y="239"/>
                </a:lnTo>
                <a:lnTo>
                  <a:pt x="1206" y="234"/>
                </a:lnTo>
                <a:lnTo>
                  <a:pt x="1210" y="232"/>
                </a:lnTo>
                <a:lnTo>
                  <a:pt x="1216" y="228"/>
                </a:lnTo>
                <a:lnTo>
                  <a:pt x="1216" y="228"/>
                </a:lnTo>
                <a:lnTo>
                  <a:pt x="1210" y="224"/>
                </a:lnTo>
                <a:lnTo>
                  <a:pt x="1203" y="222"/>
                </a:lnTo>
                <a:lnTo>
                  <a:pt x="1210" y="218"/>
                </a:lnTo>
                <a:lnTo>
                  <a:pt x="1214" y="215"/>
                </a:lnTo>
                <a:lnTo>
                  <a:pt x="1214" y="213"/>
                </a:lnTo>
                <a:lnTo>
                  <a:pt x="1210" y="211"/>
                </a:lnTo>
                <a:lnTo>
                  <a:pt x="1203" y="209"/>
                </a:lnTo>
                <a:lnTo>
                  <a:pt x="1210" y="205"/>
                </a:lnTo>
                <a:lnTo>
                  <a:pt x="1214" y="201"/>
                </a:lnTo>
                <a:lnTo>
                  <a:pt x="1214" y="201"/>
                </a:lnTo>
                <a:lnTo>
                  <a:pt x="1208" y="199"/>
                </a:lnTo>
                <a:lnTo>
                  <a:pt x="1203" y="194"/>
                </a:lnTo>
                <a:lnTo>
                  <a:pt x="1208" y="192"/>
                </a:lnTo>
                <a:lnTo>
                  <a:pt x="1214" y="188"/>
                </a:lnTo>
                <a:lnTo>
                  <a:pt x="1214" y="188"/>
                </a:lnTo>
                <a:lnTo>
                  <a:pt x="1208" y="186"/>
                </a:lnTo>
                <a:lnTo>
                  <a:pt x="1201" y="182"/>
                </a:lnTo>
                <a:lnTo>
                  <a:pt x="1208" y="180"/>
                </a:lnTo>
                <a:lnTo>
                  <a:pt x="1212" y="175"/>
                </a:lnTo>
                <a:lnTo>
                  <a:pt x="1212" y="175"/>
                </a:lnTo>
                <a:lnTo>
                  <a:pt x="1208" y="171"/>
                </a:lnTo>
                <a:lnTo>
                  <a:pt x="1201" y="169"/>
                </a:lnTo>
                <a:lnTo>
                  <a:pt x="1206" y="165"/>
                </a:lnTo>
                <a:lnTo>
                  <a:pt x="1212" y="163"/>
                </a:lnTo>
                <a:lnTo>
                  <a:pt x="1212" y="163"/>
                </a:lnTo>
                <a:lnTo>
                  <a:pt x="1206" y="158"/>
                </a:lnTo>
                <a:lnTo>
                  <a:pt x="1201" y="156"/>
                </a:lnTo>
                <a:lnTo>
                  <a:pt x="1206" y="152"/>
                </a:lnTo>
                <a:lnTo>
                  <a:pt x="1212" y="148"/>
                </a:lnTo>
                <a:lnTo>
                  <a:pt x="1212" y="148"/>
                </a:lnTo>
                <a:lnTo>
                  <a:pt x="1206" y="146"/>
                </a:lnTo>
                <a:lnTo>
                  <a:pt x="1199" y="144"/>
                </a:lnTo>
                <a:lnTo>
                  <a:pt x="1206" y="139"/>
                </a:lnTo>
                <a:lnTo>
                  <a:pt x="1210" y="135"/>
                </a:lnTo>
                <a:lnTo>
                  <a:pt x="1210" y="135"/>
                </a:lnTo>
                <a:lnTo>
                  <a:pt x="1206" y="133"/>
                </a:lnTo>
                <a:lnTo>
                  <a:pt x="1199" y="129"/>
                </a:lnTo>
                <a:lnTo>
                  <a:pt x="1203" y="127"/>
                </a:lnTo>
                <a:lnTo>
                  <a:pt x="1210" y="123"/>
                </a:lnTo>
                <a:lnTo>
                  <a:pt x="1210" y="123"/>
                </a:lnTo>
                <a:lnTo>
                  <a:pt x="1203" y="120"/>
                </a:lnTo>
                <a:lnTo>
                  <a:pt x="1199" y="116"/>
                </a:lnTo>
                <a:lnTo>
                  <a:pt x="1203" y="112"/>
                </a:lnTo>
                <a:lnTo>
                  <a:pt x="1210" y="110"/>
                </a:lnTo>
                <a:lnTo>
                  <a:pt x="1210" y="110"/>
                </a:lnTo>
                <a:lnTo>
                  <a:pt x="1203" y="106"/>
                </a:lnTo>
                <a:lnTo>
                  <a:pt x="1197" y="104"/>
                </a:lnTo>
                <a:lnTo>
                  <a:pt x="1203" y="99"/>
                </a:lnTo>
                <a:lnTo>
                  <a:pt x="1208" y="97"/>
                </a:lnTo>
                <a:lnTo>
                  <a:pt x="1208" y="95"/>
                </a:lnTo>
                <a:lnTo>
                  <a:pt x="1203" y="93"/>
                </a:lnTo>
                <a:lnTo>
                  <a:pt x="1197" y="91"/>
                </a:lnTo>
                <a:lnTo>
                  <a:pt x="1201" y="87"/>
                </a:lnTo>
                <a:lnTo>
                  <a:pt x="1208" y="82"/>
                </a:lnTo>
                <a:lnTo>
                  <a:pt x="1208" y="82"/>
                </a:lnTo>
                <a:lnTo>
                  <a:pt x="1201" y="80"/>
                </a:lnTo>
                <a:lnTo>
                  <a:pt x="1195" y="76"/>
                </a:lnTo>
                <a:lnTo>
                  <a:pt x="1201" y="74"/>
                </a:lnTo>
                <a:lnTo>
                  <a:pt x="1208" y="70"/>
                </a:lnTo>
                <a:lnTo>
                  <a:pt x="1208" y="70"/>
                </a:lnTo>
                <a:lnTo>
                  <a:pt x="1201" y="68"/>
                </a:lnTo>
                <a:lnTo>
                  <a:pt x="1195" y="63"/>
                </a:lnTo>
                <a:lnTo>
                  <a:pt x="1201" y="61"/>
                </a:lnTo>
                <a:lnTo>
                  <a:pt x="1206" y="57"/>
                </a:lnTo>
                <a:lnTo>
                  <a:pt x="1206" y="57"/>
                </a:lnTo>
                <a:lnTo>
                  <a:pt x="1201" y="53"/>
                </a:lnTo>
                <a:lnTo>
                  <a:pt x="1195" y="51"/>
                </a:lnTo>
                <a:lnTo>
                  <a:pt x="1199" y="47"/>
                </a:lnTo>
                <a:lnTo>
                  <a:pt x="1206" y="44"/>
                </a:lnTo>
                <a:lnTo>
                  <a:pt x="1206" y="44"/>
                </a:lnTo>
                <a:lnTo>
                  <a:pt x="1199" y="40"/>
                </a:lnTo>
                <a:lnTo>
                  <a:pt x="1193" y="38"/>
                </a:lnTo>
                <a:lnTo>
                  <a:pt x="1199" y="34"/>
                </a:lnTo>
                <a:lnTo>
                  <a:pt x="1206" y="30"/>
                </a:lnTo>
                <a:lnTo>
                  <a:pt x="1206" y="30"/>
                </a:lnTo>
                <a:lnTo>
                  <a:pt x="1199" y="28"/>
                </a:lnTo>
                <a:lnTo>
                  <a:pt x="1193" y="25"/>
                </a:lnTo>
                <a:lnTo>
                  <a:pt x="1199" y="21"/>
                </a:lnTo>
                <a:lnTo>
                  <a:pt x="1203" y="17"/>
                </a:lnTo>
                <a:lnTo>
                  <a:pt x="1203" y="17"/>
                </a:lnTo>
                <a:lnTo>
                  <a:pt x="1197" y="15"/>
                </a:lnTo>
                <a:lnTo>
                  <a:pt x="1193" y="11"/>
                </a:lnTo>
                <a:lnTo>
                  <a:pt x="1197" y="9"/>
                </a:lnTo>
                <a:lnTo>
                  <a:pt x="1203" y="4"/>
                </a:ln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500"/>
              <a:buFont typeface="Arial"/>
              <a:buNone/>
            </a:pPr>
            <a:r>
              <a:rPr lang="en-US" sz="1500" b="1" i="0" u="none" strike="noStrike" cap="none">
                <a:solidFill>
                  <a:srgbClr val="FFFFFF"/>
                </a:solidFill>
                <a:latin typeface="Arial"/>
                <a:ea typeface="Arial"/>
                <a:cs typeface="Arial"/>
                <a:sym typeface="Arial"/>
              </a:rPr>
              <a:t>Certainty</a:t>
            </a:r>
            <a:endParaRPr/>
          </a:p>
        </p:txBody>
      </p:sp>
      <p:sp>
        <p:nvSpPr>
          <p:cNvPr id="683" name="Google Shape;683;p31"/>
          <p:cNvSpPr/>
          <p:nvPr/>
        </p:nvSpPr>
        <p:spPr>
          <a:xfrm>
            <a:off x="4141320" y="993390"/>
            <a:ext cx="845744" cy="416774"/>
          </a:xfrm>
          <a:prstGeom prst="leftRightArrow">
            <a:avLst>
              <a:gd name="adj1" fmla="val 50000"/>
              <a:gd name="adj2" fmla="val 50000"/>
            </a:avLst>
          </a:prstGeom>
          <a:solidFill>
            <a:schemeClr val="lt1"/>
          </a:solid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pic>
        <p:nvPicPr>
          <p:cNvPr id="684" name="Google Shape;684;p31"/>
          <p:cNvPicPr preferRelativeResize="0"/>
          <p:nvPr/>
        </p:nvPicPr>
        <p:blipFill rotWithShape="1">
          <a:blip r:embed="rId4">
            <a:alphaModFix/>
          </a:blip>
          <a:srcRect/>
          <a:stretch/>
        </p:blipFill>
        <p:spPr>
          <a:xfrm>
            <a:off x="5347496" y="3300092"/>
            <a:ext cx="2224634" cy="1485061"/>
          </a:xfrm>
          <a:prstGeom prst="rect">
            <a:avLst/>
          </a:prstGeom>
          <a:noFill/>
          <a:ln>
            <a:noFill/>
          </a:ln>
          <a:effectLst>
            <a:outerShdw blurRad="50800" dist="38100" dir="2700000" algn="tl" rotWithShape="0">
              <a:srgbClr val="000000">
                <a:alpha val="40000"/>
              </a:srgbClr>
            </a:outerShdw>
          </a:effectLst>
        </p:spPr>
      </p:pic>
      <p:pic>
        <p:nvPicPr>
          <p:cNvPr id="685" name="Google Shape;685;p31"/>
          <p:cNvPicPr preferRelativeResize="0"/>
          <p:nvPr/>
        </p:nvPicPr>
        <p:blipFill rotWithShape="1">
          <a:blip r:embed="rId5">
            <a:alphaModFix/>
          </a:blip>
          <a:srcRect/>
          <a:stretch/>
        </p:blipFill>
        <p:spPr>
          <a:xfrm>
            <a:off x="1623359" y="3377281"/>
            <a:ext cx="2173146" cy="1448764"/>
          </a:xfrm>
          <a:prstGeom prst="rect">
            <a:avLst/>
          </a:prstGeom>
          <a:noFill/>
          <a:ln>
            <a:noFill/>
          </a:ln>
          <a:effectLst>
            <a:outerShdw blurRad="50800" dist="38100" dir="2700000" algn="tl" rotWithShape="0">
              <a:srgbClr val="000000">
                <a:alpha val="40000"/>
              </a:srgbClr>
            </a:outerShdw>
          </a:effectLst>
        </p:spPr>
      </p:pic>
      <p:pic>
        <p:nvPicPr>
          <p:cNvPr id="686" name="Google Shape;686;p31"/>
          <p:cNvPicPr preferRelativeResize="0"/>
          <p:nvPr/>
        </p:nvPicPr>
        <p:blipFill rotWithShape="1">
          <a:blip r:embed="rId6">
            <a:alphaModFix/>
          </a:blip>
          <a:srcRect/>
          <a:stretch/>
        </p:blipFill>
        <p:spPr>
          <a:xfrm>
            <a:off x="7712194" y="296855"/>
            <a:ext cx="1323624" cy="195697"/>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2"/>
          <p:cNvSpPr/>
          <p:nvPr/>
        </p:nvSpPr>
        <p:spPr>
          <a:xfrm>
            <a:off x="1013509" y="1140244"/>
            <a:ext cx="3306618" cy="2092482"/>
          </a:xfrm>
          <a:prstGeom prst="foldedCorner">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693" name="Google Shape;693;p32"/>
          <p:cNvSpPr txBox="1"/>
          <p:nvPr/>
        </p:nvSpPr>
        <p:spPr>
          <a:xfrm>
            <a:off x="1285998" y="1510438"/>
            <a:ext cx="2761640" cy="995144"/>
          </a:xfrm>
          <a:prstGeom prst="rect">
            <a:avLst/>
          </a:prstGeom>
          <a:noFill/>
          <a:ln>
            <a:noFill/>
          </a:ln>
        </p:spPr>
        <p:txBody>
          <a:bodyPr spcFirstLastPara="1" wrap="square" lIns="0" tIns="0" rIns="0" bIns="0" anchor="t" anchorCtr="0">
            <a:spAutoFit/>
          </a:bodyPr>
          <a:lstStyle/>
          <a:p>
            <a:pPr marL="145800" marR="0" lvl="1" indent="-158750" algn="l" rtl="0">
              <a:lnSpc>
                <a:spcPct val="100000"/>
              </a:lnSpc>
              <a:spcBef>
                <a:spcPts val="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Come to the point quickly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Comfortable making requests, giving direction, or disagreeing with others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Give negative feedback directly </a:t>
            </a:r>
            <a:endParaRPr/>
          </a:p>
        </p:txBody>
      </p:sp>
      <p:sp>
        <p:nvSpPr>
          <p:cNvPr id="694" name="Google Shape;694;p32"/>
          <p:cNvSpPr/>
          <p:nvPr/>
        </p:nvSpPr>
        <p:spPr>
          <a:xfrm>
            <a:off x="1655645" y="956653"/>
            <a:ext cx="2022346" cy="450230"/>
          </a:xfrm>
          <a:custGeom>
            <a:avLst/>
            <a:gdLst/>
            <a:ahLst/>
            <a:cxnLst/>
            <a:rect l="l" t="t" r="r" b="b"/>
            <a:pathLst>
              <a:path w="1218" h="340" extrusionOk="0">
                <a:moveTo>
                  <a:pt x="1203" y="4"/>
                </a:moveTo>
                <a:lnTo>
                  <a:pt x="1203" y="4"/>
                </a:lnTo>
                <a:lnTo>
                  <a:pt x="1197" y="0"/>
                </a:lnTo>
                <a:lnTo>
                  <a:pt x="1197" y="0"/>
                </a:lnTo>
                <a:lnTo>
                  <a:pt x="4" y="68"/>
                </a:lnTo>
                <a:lnTo>
                  <a:pt x="4" y="68"/>
                </a:lnTo>
                <a:lnTo>
                  <a:pt x="0" y="72"/>
                </a:lnTo>
                <a:lnTo>
                  <a:pt x="0" y="72"/>
                </a:lnTo>
                <a:lnTo>
                  <a:pt x="4" y="74"/>
                </a:lnTo>
                <a:lnTo>
                  <a:pt x="11" y="78"/>
                </a:lnTo>
                <a:lnTo>
                  <a:pt x="4" y="80"/>
                </a:lnTo>
                <a:lnTo>
                  <a:pt x="0" y="85"/>
                </a:lnTo>
                <a:lnTo>
                  <a:pt x="0" y="85"/>
                </a:lnTo>
                <a:lnTo>
                  <a:pt x="6" y="89"/>
                </a:lnTo>
                <a:lnTo>
                  <a:pt x="11" y="91"/>
                </a:lnTo>
                <a:lnTo>
                  <a:pt x="6" y="95"/>
                </a:lnTo>
                <a:lnTo>
                  <a:pt x="0" y="97"/>
                </a:lnTo>
                <a:lnTo>
                  <a:pt x="0" y="97"/>
                </a:lnTo>
                <a:lnTo>
                  <a:pt x="6" y="101"/>
                </a:lnTo>
                <a:lnTo>
                  <a:pt x="13" y="104"/>
                </a:lnTo>
                <a:lnTo>
                  <a:pt x="6" y="108"/>
                </a:lnTo>
                <a:lnTo>
                  <a:pt x="2" y="110"/>
                </a:lnTo>
                <a:lnTo>
                  <a:pt x="2" y="112"/>
                </a:lnTo>
                <a:lnTo>
                  <a:pt x="6" y="114"/>
                </a:lnTo>
                <a:lnTo>
                  <a:pt x="13" y="116"/>
                </a:lnTo>
                <a:lnTo>
                  <a:pt x="6" y="120"/>
                </a:lnTo>
                <a:lnTo>
                  <a:pt x="2" y="125"/>
                </a:lnTo>
                <a:lnTo>
                  <a:pt x="2" y="125"/>
                </a:lnTo>
                <a:lnTo>
                  <a:pt x="9" y="127"/>
                </a:lnTo>
                <a:lnTo>
                  <a:pt x="13" y="131"/>
                </a:lnTo>
                <a:lnTo>
                  <a:pt x="9" y="133"/>
                </a:lnTo>
                <a:lnTo>
                  <a:pt x="2" y="137"/>
                </a:lnTo>
                <a:lnTo>
                  <a:pt x="2" y="137"/>
                </a:lnTo>
                <a:lnTo>
                  <a:pt x="9" y="139"/>
                </a:lnTo>
                <a:lnTo>
                  <a:pt x="15" y="144"/>
                </a:lnTo>
                <a:lnTo>
                  <a:pt x="9" y="146"/>
                </a:lnTo>
                <a:lnTo>
                  <a:pt x="4" y="150"/>
                </a:lnTo>
                <a:lnTo>
                  <a:pt x="4" y="150"/>
                </a:lnTo>
                <a:lnTo>
                  <a:pt x="9" y="154"/>
                </a:lnTo>
                <a:lnTo>
                  <a:pt x="15" y="156"/>
                </a:lnTo>
                <a:lnTo>
                  <a:pt x="11" y="161"/>
                </a:lnTo>
                <a:lnTo>
                  <a:pt x="4" y="163"/>
                </a:lnTo>
                <a:lnTo>
                  <a:pt x="4" y="163"/>
                </a:lnTo>
                <a:lnTo>
                  <a:pt x="11" y="167"/>
                </a:lnTo>
                <a:lnTo>
                  <a:pt x="15" y="169"/>
                </a:lnTo>
                <a:lnTo>
                  <a:pt x="11" y="173"/>
                </a:lnTo>
                <a:lnTo>
                  <a:pt x="4" y="177"/>
                </a:lnTo>
                <a:lnTo>
                  <a:pt x="4" y="177"/>
                </a:lnTo>
                <a:lnTo>
                  <a:pt x="11" y="180"/>
                </a:lnTo>
                <a:lnTo>
                  <a:pt x="17" y="182"/>
                </a:lnTo>
                <a:lnTo>
                  <a:pt x="11" y="186"/>
                </a:lnTo>
                <a:lnTo>
                  <a:pt x="6" y="190"/>
                </a:lnTo>
                <a:lnTo>
                  <a:pt x="6" y="190"/>
                </a:lnTo>
                <a:lnTo>
                  <a:pt x="11" y="192"/>
                </a:lnTo>
                <a:lnTo>
                  <a:pt x="17" y="196"/>
                </a:lnTo>
                <a:lnTo>
                  <a:pt x="13" y="199"/>
                </a:lnTo>
                <a:lnTo>
                  <a:pt x="6" y="203"/>
                </a:lnTo>
                <a:lnTo>
                  <a:pt x="6" y="203"/>
                </a:lnTo>
                <a:lnTo>
                  <a:pt x="13" y="207"/>
                </a:lnTo>
                <a:lnTo>
                  <a:pt x="17" y="209"/>
                </a:lnTo>
                <a:lnTo>
                  <a:pt x="13" y="213"/>
                </a:lnTo>
                <a:lnTo>
                  <a:pt x="6" y="215"/>
                </a:lnTo>
                <a:lnTo>
                  <a:pt x="6" y="215"/>
                </a:lnTo>
                <a:lnTo>
                  <a:pt x="13" y="220"/>
                </a:lnTo>
                <a:lnTo>
                  <a:pt x="19" y="222"/>
                </a:lnTo>
                <a:lnTo>
                  <a:pt x="13" y="226"/>
                </a:lnTo>
                <a:lnTo>
                  <a:pt x="9" y="228"/>
                </a:lnTo>
                <a:lnTo>
                  <a:pt x="9" y="230"/>
                </a:lnTo>
                <a:lnTo>
                  <a:pt x="13" y="232"/>
                </a:lnTo>
                <a:lnTo>
                  <a:pt x="19" y="234"/>
                </a:lnTo>
                <a:lnTo>
                  <a:pt x="15" y="239"/>
                </a:lnTo>
                <a:lnTo>
                  <a:pt x="9" y="243"/>
                </a:lnTo>
                <a:lnTo>
                  <a:pt x="9" y="243"/>
                </a:lnTo>
                <a:lnTo>
                  <a:pt x="15" y="245"/>
                </a:lnTo>
                <a:lnTo>
                  <a:pt x="21" y="249"/>
                </a:lnTo>
                <a:lnTo>
                  <a:pt x="15" y="251"/>
                </a:lnTo>
                <a:lnTo>
                  <a:pt x="9" y="256"/>
                </a:lnTo>
                <a:lnTo>
                  <a:pt x="9" y="256"/>
                </a:lnTo>
                <a:lnTo>
                  <a:pt x="15" y="258"/>
                </a:lnTo>
                <a:lnTo>
                  <a:pt x="21" y="262"/>
                </a:lnTo>
                <a:lnTo>
                  <a:pt x="15" y="266"/>
                </a:lnTo>
                <a:lnTo>
                  <a:pt x="11" y="268"/>
                </a:lnTo>
                <a:lnTo>
                  <a:pt x="11" y="268"/>
                </a:lnTo>
                <a:lnTo>
                  <a:pt x="15" y="272"/>
                </a:lnTo>
                <a:lnTo>
                  <a:pt x="21" y="275"/>
                </a:lnTo>
                <a:lnTo>
                  <a:pt x="17" y="279"/>
                </a:lnTo>
                <a:lnTo>
                  <a:pt x="11" y="281"/>
                </a:lnTo>
                <a:lnTo>
                  <a:pt x="11" y="283"/>
                </a:lnTo>
                <a:lnTo>
                  <a:pt x="17" y="285"/>
                </a:lnTo>
                <a:lnTo>
                  <a:pt x="23" y="287"/>
                </a:lnTo>
                <a:lnTo>
                  <a:pt x="17" y="292"/>
                </a:lnTo>
                <a:lnTo>
                  <a:pt x="11" y="296"/>
                </a:lnTo>
                <a:lnTo>
                  <a:pt x="11" y="296"/>
                </a:lnTo>
                <a:lnTo>
                  <a:pt x="17" y="298"/>
                </a:lnTo>
                <a:lnTo>
                  <a:pt x="23" y="302"/>
                </a:lnTo>
                <a:lnTo>
                  <a:pt x="17" y="304"/>
                </a:lnTo>
                <a:lnTo>
                  <a:pt x="13" y="308"/>
                </a:lnTo>
                <a:lnTo>
                  <a:pt x="13" y="308"/>
                </a:lnTo>
                <a:lnTo>
                  <a:pt x="19" y="311"/>
                </a:lnTo>
                <a:lnTo>
                  <a:pt x="23" y="315"/>
                </a:lnTo>
                <a:lnTo>
                  <a:pt x="19" y="317"/>
                </a:lnTo>
                <a:lnTo>
                  <a:pt x="13" y="321"/>
                </a:lnTo>
                <a:lnTo>
                  <a:pt x="13" y="321"/>
                </a:lnTo>
                <a:lnTo>
                  <a:pt x="19" y="325"/>
                </a:lnTo>
                <a:lnTo>
                  <a:pt x="25" y="327"/>
                </a:lnTo>
                <a:lnTo>
                  <a:pt x="19" y="332"/>
                </a:lnTo>
                <a:lnTo>
                  <a:pt x="13" y="334"/>
                </a:lnTo>
                <a:lnTo>
                  <a:pt x="13" y="334"/>
                </a:lnTo>
                <a:lnTo>
                  <a:pt x="19" y="338"/>
                </a:lnTo>
                <a:lnTo>
                  <a:pt x="23" y="340"/>
                </a:lnTo>
                <a:lnTo>
                  <a:pt x="1210" y="272"/>
                </a:lnTo>
                <a:lnTo>
                  <a:pt x="1212" y="270"/>
                </a:lnTo>
                <a:lnTo>
                  <a:pt x="1218" y="268"/>
                </a:lnTo>
                <a:lnTo>
                  <a:pt x="1218" y="266"/>
                </a:lnTo>
                <a:lnTo>
                  <a:pt x="1212" y="264"/>
                </a:lnTo>
                <a:lnTo>
                  <a:pt x="1206" y="262"/>
                </a:lnTo>
                <a:lnTo>
                  <a:pt x="1212" y="258"/>
                </a:lnTo>
                <a:lnTo>
                  <a:pt x="1216" y="253"/>
                </a:lnTo>
                <a:lnTo>
                  <a:pt x="1216" y="253"/>
                </a:lnTo>
                <a:lnTo>
                  <a:pt x="1212" y="251"/>
                </a:lnTo>
                <a:lnTo>
                  <a:pt x="1206" y="247"/>
                </a:lnTo>
                <a:lnTo>
                  <a:pt x="1212" y="245"/>
                </a:lnTo>
                <a:lnTo>
                  <a:pt x="1216" y="241"/>
                </a:lnTo>
                <a:lnTo>
                  <a:pt x="1216" y="241"/>
                </a:lnTo>
                <a:lnTo>
                  <a:pt x="1210" y="239"/>
                </a:lnTo>
                <a:lnTo>
                  <a:pt x="1206" y="234"/>
                </a:lnTo>
                <a:lnTo>
                  <a:pt x="1210" y="232"/>
                </a:lnTo>
                <a:lnTo>
                  <a:pt x="1216" y="228"/>
                </a:lnTo>
                <a:lnTo>
                  <a:pt x="1216" y="228"/>
                </a:lnTo>
                <a:lnTo>
                  <a:pt x="1210" y="224"/>
                </a:lnTo>
                <a:lnTo>
                  <a:pt x="1203" y="222"/>
                </a:lnTo>
                <a:lnTo>
                  <a:pt x="1210" y="218"/>
                </a:lnTo>
                <a:lnTo>
                  <a:pt x="1214" y="215"/>
                </a:lnTo>
                <a:lnTo>
                  <a:pt x="1214" y="213"/>
                </a:lnTo>
                <a:lnTo>
                  <a:pt x="1210" y="211"/>
                </a:lnTo>
                <a:lnTo>
                  <a:pt x="1203" y="209"/>
                </a:lnTo>
                <a:lnTo>
                  <a:pt x="1210" y="205"/>
                </a:lnTo>
                <a:lnTo>
                  <a:pt x="1214" y="201"/>
                </a:lnTo>
                <a:lnTo>
                  <a:pt x="1214" y="201"/>
                </a:lnTo>
                <a:lnTo>
                  <a:pt x="1208" y="199"/>
                </a:lnTo>
                <a:lnTo>
                  <a:pt x="1203" y="194"/>
                </a:lnTo>
                <a:lnTo>
                  <a:pt x="1208" y="192"/>
                </a:lnTo>
                <a:lnTo>
                  <a:pt x="1214" y="188"/>
                </a:lnTo>
                <a:lnTo>
                  <a:pt x="1214" y="188"/>
                </a:lnTo>
                <a:lnTo>
                  <a:pt x="1208" y="186"/>
                </a:lnTo>
                <a:lnTo>
                  <a:pt x="1201" y="182"/>
                </a:lnTo>
                <a:lnTo>
                  <a:pt x="1208" y="180"/>
                </a:lnTo>
                <a:lnTo>
                  <a:pt x="1212" y="175"/>
                </a:lnTo>
                <a:lnTo>
                  <a:pt x="1212" y="175"/>
                </a:lnTo>
                <a:lnTo>
                  <a:pt x="1208" y="171"/>
                </a:lnTo>
                <a:lnTo>
                  <a:pt x="1201" y="169"/>
                </a:lnTo>
                <a:lnTo>
                  <a:pt x="1206" y="165"/>
                </a:lnTo>
                <a:lnTo>
                  <a:pt x="1212" y="163"/>
                </a:lnTo>
                <a:lnTo>
                  <a:pt x="1212" y="163"/>
                </a:lnTo>
                <a:lnTo>
                  <a:pt x="1206" y="158"/>
                </a:lnTo>
                <a:lnTo>
                  <a:pt x="1201" y="156"/>
                </a:lnTo>
                <a:lnTo>
                  <a:pt x="1206" y="152"/>
                </a:lnTo>
                <a:lnTo>
                  <a:pt x="1212" y="148"/>
                </a:lnTo>
                <a:lnTo>
                  <a:pt x="1212" y="148"/>
                </a:lnTo>
                <a:lnTo>
                  <a:pt x="1206" y="146"/>
                </a:lnTo>
                <a:lnTo>
                  <a:pt x="1199" y="144"/>
                </a:lnTo>
                <a:lnTo>
                  <a:pt x="1206" y="139"/>
                </a:lnTo>
                <a:lnTo>
                  <a:pt x="1210" y="135"/>
                </a:lnTo>
                <a:lnTo>
                  <a:pt x="1210" y="135"/>
                </a:lnTo>
                <a:lnTo>
                  <a:pt x="1206" y="133"/>
                </a:lnTo>
                <a:lnTo>
                  <a:pt x="1199" y="129"/>
                </a:lnTo>
                <a:lnTo>
                  <a:pt x="1203" y="127"/>
                </a:lnTo>
                <a:lnTo>
                  <a:pt x="1210" y="123"/>
                </a:lnTo>
                <a:lnTo>
                  <a:pt x="1210" y="123"/>
                </a:lnTo>
                <a:lnTo>
                  <a:pt x="1203" y="120"/>
                </a:lnTo>
                <a:lnTo>
                  <a:pt x="1199" y="116"/>
                </a:lnTo>
                <a:lnTo>
                  <a:pt x="1203" y="112"/>
                </a:lnTo>
                <a:lnTo>
                  <a:pt x="1210" y="110"/>
                </a:lnTo>
                <a:lnTo>
                  <a:pt x="1210" y="110"/>
                </a:lnTo>
                <a:lnTo>
                  <a:pt x="1203" y="106"/>
                </a:lnTo>
                <a:lnTo>
                  <a:pt x="1197" y="104"/>
                </a:lnTo>
                <a:lnTo>
                  <a:pt x="1203" y="99"/>
                </a:lnTo>
                <a:lnTo>
                  <a:pt x="1208" y="97"/>
                </a:lnTo>
                <a:lnTo>
                  <a:pt x="1208" y="95"/>
                </a:lnTo>
                <a:lnTo>
                  <a:pt x="1203" y="93"/>
                </a:lnTo>
                <a:lnTo>
                  <a:pt x="1197" y="91"/>
                </a:lnTo>
                <a:lnTo>
                  <a:pt x="1201" y="87"/>
                </a:lnTo>
                <a:lnTo>
                  <a:pt x="1208" y="82"/>
                </a:lnTo>
                <a:lnTo>
                  <a:pt x="1208" y="82"/>
                </a:lnTo>
                <a:lnTo>
                  <a:pt x="1201" y="80"/>
                </a:lnTo>
                <a:lnTo>
                  <a:pt x="1195" y="76"/>
                </a:lnTo>
                <a:lnTo>
                  <a:pt x="1201" y="74"/>
                </a:lnTo>
                <a:lnTo>
                  <a:pt x="1208" y="70"/>
                </a:lnTo>
                <a:lnTo>
                  <a:pt x="1208" y="70"/>
                </a:lnTo>
                <a:lnTo>
                  <a:pt x="1201" y="68"/>
                </a:lnTo>
                <a:lnTo>
                  <a:pt x="1195" y="63"/>
                </a:lnTo>
                <a:lnTo>
                  <a:pt x="1201" y="61"/>
                </a:lnTo>
                <a:lnTo>
                  <a:pt x="1206" y="57"/>
                </a:lnTo>
                <a:lnTo>
                  <a:pt x="1206" y="57"/>
                </a:lnTo>
                <a:lnTo>
                  <a:pt x="1201" y="53"/>
                </a:lnTo>
                <a:lnTo>
                  <a:pt x="1195" y="51"/>
                </a:lnTo>
                <a:lnTo>
                  <a:pt x="1199" y="47"/>
                </a:lnTo>
                <a:lnTo>
                  <a:pt x="1206" y="44"/>
                </a:lnTo>
                <a:lnTo>
                  <a:pt x="1206" y="44"/>
                </a:lnTo>
                <a:lnTo>
                  <a:pt x="1199" y="40"/>
                </a:lnTo>
                <a:lnTo>
                  <a:pt x="1193" y="38"/>
                </a:lnTo>
                <a:lnTo>
                  <a:pt x="1199" y="34"/>
                </a:lnTo>
                <a:lnTo>
                  <a:pt x="1206" y="30"/>
                </a:lnTo>
                <a:lnTo>
                  <a:pt x="1206" y="30"/>
                </a:lnTo>
                <a:lnTo>
                  <a:pt x="1199" y="28"/>
                </a:lnTo>
                <a:lnTo>
                  <a:pt x="1193" y="25"/>
                </a:lnTo>
                <a:lnTo>
                  <a:pt x="1199" y="21"/>
                </a:lnTo>
                <a:lnTo>
                  <a:pt x="1203" y="17"/>
                </a:lnTo>
                <a:lnTo>
                  <a:pt x="1203" y="17"/>
                </a:lnTo>
                <a:lnTo>
                  <a:pt x="1197" y="15"/>
                </a:lnTo>
                <a:lnTo>
                  <a:pt x="1193" y="11"/>
                </a:lnTo>
                <a:lnTo>
                  <a:pt x="1197" y="9"/>
                </a:lnTo>
                <a:lnTo>
                  <a:pt x="1203" y="4"/>
                </a:lnTo>
                <a:close/>
              </a:path>
            </a:pathLst>
          </a:cu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500"/>
              <a:buFont typeface="Arial"/>
              <a:buNone/>
            </a:pPr>
            <a:r>
              <a:rPr lang="en-US" sz="1500" b="1" i="0" u="none" strike="noStrike" cap="none">
                <a:solidFill>
                  <a:srgbClr val="FFFFFF"/>
                </a:solidFill>
                <a:latin typeface="Arial"/>
                <a:ea typeface="Arial"/>
                <a:cs typeface="Arial"/>
                <a:sym typeface="Arial"/>
              </a:rPr>
              <a:t>Direct</a:t>
            </a:r>
            <a:endParaRPr/>
          </a:p>
        </p:txBody>
      </p:sp>
      <p:sp>
        <p:nvSpPr>
          <p:cNvPr id="695" name="Google Shape;695;p32"/>
          <p:cNvSpPr/>
          <p:nvPr/>
        </p:nvSpPr>
        <p:spPr>
          <a:xfrm>
            <a:off x="5424745" y="2063399"/>
            <a:ext cx="603819" cy="382852"/>
          </a:xfrm>
          <a:custGeom>
            <a:avLst/>
            <a:gdLst/>
            <a:ahLst/>
            <a:cxnLst/>
            <a:rect l="l" t="t" r="r" b="b"/>
            <a:pathLst>
              <a:path w="1016603" h="992232" extrusionOk="0">
                <a:moveTo>
                  <a:pt x="0" y="0"/>
                </a:moveTo>
                <a:lnTo>
                  <a:pt x="109725" y="53651"/>
                </a:lnTo>
                <a:cubicBezTo>
                  <a:pt x="638122" y="312011"/>
                  <a:pt x="638122" y="312011"/>
                  <a:pt x="638122" y="312011"/>
                </a:cubicBezTo>
                <a:cubicBezTo>
                  <a:pt x="638122" y="312011"/>
                  <a:pt x="758982" y="722312"/>
                  <a:pt x="971416" y="948349"/>
                </a:cubicBezTo>
                <a:lnTo>
                  <a:pt x="1016603" y="991341"/>
                </a:lnTo>
                <a:lnTo>
                  <a:pt x="1003733" y="991977"/>
                </a:lnTo>
                <a:cubicBezTo>
                  <a:pt x="1000326" y="992145"/>
                  <a:pt x="998568" y="992232"/>
                  <a:pt x="998568" y="992232"/>
                </a:cubicBezTo>
                <a:cubicBezTo>
                  <a:pt x="998568" y="992232"/>
                  <a:pt x="214428" y="458948"/>
                  <a:pt x="22820" y="60249"/>
                </a:cubicBezTo>
                <a:close/>
              </a:path>
            </a:pathLst>
          </a:custGeom>
          <a:solidFill>
            <a:srgbClr val="E46A6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350"/>
              <a:buFont typeface="Arial"/>
              <a:buNone/>
            </a:pPr>
            <a:endParaRPr sz="1350" b="0" i="0" u="none" strike="noStrike" cap="none">
              <a:solidFill>
                <a:srgbClr val="000000"/>
              </a:solidFill>
              <a:latin typeface="Arial"/>
              <a:ea typeface="Arial"/>
              <a:cs typeface="Arial"/>
              <a:sym typeface="Arial"/>
            </a:endParaRPr>
          </a:p>
        </p:txBody>
      </p:sp>
      <p:sp>
        <p:nvSpPr>
          <p:cNvPr id="696" name="Google Shape;696;p32"/>
          <p:cNvSpPr txBox="1"/>
          <p:nvPr/>
        </p:nvSpPr>
        <p:spPr>
          <a:xfrm>
            <a:off x="332676" y="294829"/>
            <a:ext cx="715220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strike="noStrike" cap="none">
                <a:solidFill>
                  <a:srgbClr val="595959"/>
                </a:solidFill>
                <a:latin typeface="Arial"/>
                <a:ea typeface="Arial"/>
                <a:cs typeface="Arial"/>
                <a:sym typeface="Arial"/>
              </a:rPr>
              <a:t>Direct / Indirect – When working on new projects, do I prefer to address tasks or relationships first? </a:t>
            </a:r>
            <a:endParaRPr sz="1800" b="0" i="0" u="none" strike="noStrike" cap="none">
              <a:solidFill>
                <a:srgbClr val="595959"/>
              </a:solidFill>
              <a:latin typeface="Arial"/>
              <a:ea typeface="Arial"/>
              <a:cs typeface="Arial"/>
              <a:sym typeface="Arial"/>
            </a:endParaRPr>
          </a:p>
        </p:txBody>
      </p:sp>
      <p:sp>
        <p:nvSpPr>
          <p:cNvPr id="697" name="Google Shape;697;p32"/>
          <p:cNvSpPr/>
          <p:nvPr/>
        </p:nvSpPr>
        <p:spPr>
          <a:xfrm>
            <a:off x="4820401" y="1140244"/>
            <a:ext cx="3306618" cy="2092482"/>
          </a:xfrm>
          <a:prstGeom prst="foldedCorner">
            <a:avLst>
              <a:gd name="adj" fmla="val 16667"/>
            </a:avLst>
          </a:prstGeom>
          <a:solidFill>
            <a:srgbClr val="F6CC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698" name="Google Shape;698;p32"/>
          <p:cNvSpPr txBox="1"/>
          <p:nvPr/>
        </p:nvSpPr>
        <p:spPr>
          <a:xfrm>
            <a:off x="5096362" y="1510437"/>
            <a:ext cx="2761640" cy="995144"/>
          </a:xfrm>
          <a:prstGeom prst="rect">
            <a:avLst/>
          </a:prstGeom>
          <a:noFill/>
          <a:ln>
            <a:noFill/>
          </a:ln>
        </p:spPr>
        <p:txBody>
          <a:bodyPr spcFirstLastPara="1" wrap="square" lIns="0" tIns="0" rIns="0" bIns="0" anchor="t" anchorCtr="0">
            <a:spAutoFit/>
          </a:bodyPr>
          <a:lstStyle/>
          <a:p>
            <a:pPr marL="145800" marR="0" lvl="1" indent="-158750" algn="l" rtl="0">
              <a:lnSpc>
                <a:spcPct val="100000"/>
              </a:lnSpc>
              <a:spcBef>
                <a:spcPts val="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Spend time explaining the context before coming to the point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Express disagreement in subtle ways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Give negative feedback indirectly </a:t>
            </a:r>
            <a:endParaRPr/>
          </a:p>
        </p:txBody>
      </p:sp>
      <p:sp>
        <p:nvSpPr>
          <p:cNvPr id="699" name="Google Shape;699;p32"/>
          <p:cNvSpPr/>
          <p:nvPr/>
        </p:nvSpPr>
        <p:spPr>
          <a:xfrm>
            <a:off x="5462537" y="956653"/>
            <a:ext cx="2022346" cy="450230"/>
          </a:xfrm>
          <a:custGeom>
            <a:avLst/>
            <a:gdLst/>
            <a:ahLst/>
            <a:cxnLst/>
            <a:rect l="l" t="t" r="r" b="b"/>
            <a:pathLst>
              <a:path w="1218" h="340" extrusionOk="0">
                <a:moveTo>
                  <a:pt x="1203" y="4"/>
                </a:moveTo>
                <a:lnTo>
                  <a:pt x="1203" y="4"/>
                </a:lnTo>
                <a:lnTo>
                  <a:pt x="1197" y="0"/>
                </a:lnTo>
                <a:lnTo>
                  <a:pt x="1197" y="0"/>
                </a:lnTo>
                <a:lnTo>
                  <a:pt x="4" y="68"/>
                </a:lnTo>
                <a:lnTo>
                  <a:pt x="4" y="68"/>
                </a:lnTo>
                <a:lnTo>
                  <a:pt x="0" y="72"/>
                </a:lnTo>
                <a:lnTo>
                  <a:pt x="0" y="72"/>
                </a:lnTo>
                <a:lnTo>
                  <a:pt x="4" y="74"/>
                </a:lnTo>
                <a:lnTo>
                  <a:pt x="11" y="78"/>
                </a:lnTo>
                <a:lnTo>
                  <a:pt x="4" y="80"/>
                </a:lnTo>
                <a:lnTo>
                  <a:pt x="0" y="85"/>
                </a:lnTo>
                <a:lnTo>
                  <a:pt x="0" y="85"/>
                </a:lnTo>
                <a:lnTo>
                  <a:pt x="6" y="89"/>
                </a:lnTo>
                <a:lnTo>
                  <a:pt x="11" y="91"/>
                </a:lnTo>
                <a:lnTo>
                  <a:pt x="6" y="95"/>
                </a:lnTo>
                <a:lnTo>
                  <a:pt x="0" y="97"/>
                </a:lnTo>
                <a:lnTo>
                  <a:pt x="0" y="97"/>
                </a:lnTo>
                <a:lnTo>
                  <a:pt x="6" y="101"/>
                </a:lnTo>
                <a:lnTo>
                  <a:pt x="13" y="104"/>
                </a:lnTo>
                <a:lnTo>
                  <a:pt x="6" y="108"/>
                </a:lnTo>
                <a:lnTo>
                  <a:pt x="2" y="110"/>
                </a:lnTo>
                <a:lnTo>
                  <a:pt x="2" y="112"/>
                </a:lnTo>
                <a:lnTo>
                  <a:pt x="6" y="114"/>
                </a:lnTo>
                <a:lnTo>
                  <a:pt x="13" y="116"/>
                </a:lnTo>
                <a:lnTo>
                  <a:pt x="6" y="120"/>
                </a:lnTo>
                <a:lnTo>
                  <a:pt x="2" y="125"/>
                </a:lnTo>
                <a:lnTo>
                  <a:pt x="2" y="125"/>
                </a:lnTo>
                <a:lnTo>
                  <a:pt x="9" y="127"/>
                </a:lnTo>
                <a:lnTo>
                  <a:pt x="13" y="131"/>
                </a:lnTo>
                <a:lnTo>
                  <a:pt x="9" y="133"/>
                </a:lnTo>
                <a:lnTo>
                  <a:pt x="2" y="137"/>
                </a:lnTo>
                <a:lnTo>
                  <a:pt x="2" y="137"/>
                </a:lnTo>
                <a:lnTo>
                  <a:pt x="9" y="139"/>
                </a:lnTo>
                <a:lnTo>
                  <a:pt x="15" y="144"/>
                </a:lnTo>
                <a:lnTo>
                  <a:pt x="9" y="146"/>
                </a:lnTo>
                <a:lnTo>
                  <a:pt x="4" y="150"/>
                </a:lnTo>
                <a:lnTo>
                  <a:pt x="4" y="150"/>
                </a:lnTo>
                <a:lnTo>
                  <a:pt x="9" y="154"/>
                </a:lnTo>
                <a:lnTo>
                  <a:pt x="15" y="156"/>
                </a:lnTo>
                <a:lnTo>
                  <a:pt x="11" y="161"/>
                </a:lnTo>
                <a:lnTo>
                  <a:pt x="4" y="163"/>
                </a:lnTo>
                <a:lnTo>
                  <a:pt x="4" y="163"/>
                </a:lnTo>
                <a:lnTo>
                  <a:pt x="11" y="167"/>
                </a:lnTo>
                <a:lnTo>
                  <a:pt x="15" y="169"/>
                </a:lnTo>
                <a:lnTo>
                  <a:pt x="11" y="173"/>
                </a:lnTo>
                <a:lnTo>
                  <a:pt x="4" y="177"/>
                </a:lnTo>
                <a:lnTo>
                  <a:pt x="4" y="177"/>
                </a:lnTo>
                <a:lnTo>
                  <a:pt x="11" y="180"/>
                </a:lnTo>
                <a:lnTo>
                  <a:pt x="17" y="182"/>
                </a:lnTo>
                <a:lnTo>
                  <a:pt x="11" y="186"/>
                </a:lnTo>
                <a:lnTo>
                  <a:pt x="6" y="190"/>
                </a:lnTo>
                <a:lnTo>
                  <a:pt x="6" y="190"/>
                </a:lnTo>
                <a:lnTo>
                  <a:pt x="11" y="192"/>
                </a:lnTo>
                <a:lnTo>
                  <a:pt x="17" y="196"/>
                </a:lnTo>
                <a:lnTo>
                  <a:pt x="13" y="199"/>
                </a:lnTo>
                <a:lnTo>
                  <a:pt x="6" y="203"/>
                </a:lnTo>
                <a:lnTo>
                  <a:pt x="6" y="203"/>
                </a:lnTo>
                <a:lnTo>
                  <a:pt x="13" y="207"/>
                </a:lnTo>
                <a:lnTo>
                  <a:pt x="17" y="209"/>
                </a:lnTo>
                <a:lnTo>
                  <a:pt x="13" y="213"/>
                </a:lnTo>
                <a:lnTo>
                  <a:pt x="6" y="215"/>
                </a:lnTo>
                <a:lnTo>
                  <a:pt x="6" y="215"/>
                </a:lnTo>
                <a:lnTo>
                  <a:pt x="13" y="220"/>
                </a:lnTo>
                <a:lnTo>
                  <a:pt x="19" y="222"/>
                </a:lnTo>
                <a:lnTo>
                  <a:pt x="13" y="226"/>
                </a:lnTo>
                <a:lnTo>
                  <a:pt x="9" y="228"/>
                </a:lnTo>
                <a:lnTo>
                  <a:pt x="9" y="230"/>
                </a:lnTo>
                <a:lnTo>
                  <a:pt x="13" y="232"/>
                </a:lnTo>
                <a:lnTo>
                  <a:pt x="19" y="234"/>
                </a:lnTo>
                <a:lnTo>
                  <a:pt x="15" y="239"/>
                </a:lnTo>
                <a:lnTo>
                  <a:pt x="9" y="243"/>
                </a:lnTo>
                <a:lnTo>
                  <a:pt x="9" y="243"/>
                </a:lnTo>
                <a:lnTo>
                  <a:pt x="15" y="245"/>
                </a:lnTo>
                <a:lnTo>
                  <a:pt x="21" y="249"/>
                </a:lnTo>
                <a:lnTo>
                  <a:pt x="15" y="251"/>
                </a:lnTo>
                <a:lnTo>
                  <a:pt x="9" y="256"/>
                </a:lnTo>
                <a:lnTo>
                  <a:pt x="9" y="256"/>
                </a:lnTo>
                <a:lnTo>
                  <a:pt x="15" y="258"/>
                </a:lnTo>
                <a:lnTo>
                  <a:pt x="21" y="262"/>
                </a:lnTo>
                <a:lnTo>
                  <a:pt x="15" y="266"/>
                </a:lnTo>
                <a:lnTo>
                  <a:pt x="11" y="268"/>
                </a:lnTo>
                <a:lnTo>
                  <a:pt x="11" y="268"/>
                </a:lnTo>
                <a:lnTo>
                  <a:pt x="15" y="272"/>
                </a:lnTo>
                <a:lnTo>
                  <a:pt x="21" y="275"/>
                </a:lnTo>
                <a:lnTo>
                  <a:pt x="17" y="279"/>
                </a:lnTo>
                <a:lnTo>
                  <a:pt x="11" y="281"/>
                </a:lnTo>
                <a:lnTo>
                  <a:pt x="11" y="283"/>
                </a:lnTo>
                <a:lnTo>
                  <a:pt x="17" y="285"/>
                </a:lnTo>
                <a:lnTo>
                  <a:pt x="23" y="287"/>
                </a:lnTo>
                <a:lnTo>
                  <a:pt x="17" y="292"/>
                </a:lnTo>
                <a:lnTo>
                  <a:pt x="11" y="296"/>
                </a:lnTo>
                <a:lnTo>
                  <a:pt x="11" y="296"/>
                </a:lnTo>
                <a:lnTo>
                  <a:pt x="17" y="298"/>
                </a:lnTo>
                <a:lnTo>
                  <a:pt x="23" y="302"/>
                </a:lnTo>
                <a:lnTo>
                  <a:pt x="17" y="304"/>
                </a:lnTo>
                <a:lnTo>
                  <a:pt x="13" y="308"/>
                </a:lnTo>
                <a:lnTo>
                  <a:pt x="13" y="308"/>
                </a:lnTo>
                <a:lnTo>
                  <a:pt x="19" y="311"/>
                </a:lnTo>
                <a:lnTo>
                  <a:pt x="23" y="315"/>
                </a:lnTo>
                <a:lnTo>
                  <a:pt x="19" y="317"/>
                </a:lnTo>
                <a:lnTo>
                  <a:pt x="13" y="321"/>
                </a:lnTo>
                <a:lnTo>
                  <a:pt x="13" y="321"/>
                </a:lnTo>
                <a:lnTo>
                  <a:pt x="19" y="325"/>
                </a:lnTo>
                <a:lnTo>
                  <a:pt x="25" y="327"/>
                </a:lnTo>
                <a:lnTo>
                  <a:pt x="19" y="332"/>
                </a:lnTo>
                <a:lnTo>
                  <a:pt x="13" y="334"/>
                </a:lnTo>
                <a:lnTo>
                  <a:pt x="13" y="334"/>
                </a:lnTo>
                <a:lnTo>
                  <a:pt x="19" y="338"/>
                </a:lnTo>
                <a:lnTo>
                  <a:pt x="23" y="340"/>
                </a:lnTo>
                <a:lnTo>
                  <a:pt x="1210" y="272"/>
                </a:lnTo>
                <a:lnTo>
                  <a:pt x="1212" y="270"/>
                </a:lnTo>
                <a:lnTo>
                  <a:pt x="1218" y="268"/>
                </a:lnTo>
                <a:lnTo>
                  <a:pt x="1218" y="266"/>
                </a:lnTo>
                <a:lnTo>
                  <a:pt x="1212" y="264"/>
                </a:lnTo>
                <a:lnTo>
                  <a:pt x="1206" y="262"/>
                </a:lnTo>
                <a:lnTo>
                  <a:pt x="1212" y="258"/>
                </a:lnTo>
                <a:lnTo>
                  <a:pt x="1216" y="253"/>
                </a:lnTo>
                <a:lnTo>
                  <a:pt x="1216" y="253"/>
                </a:lnTo>
                <a:lnTo>
                  <a:pt x="1212" y="251"/>
                </a:lnTo>
                <a:lnTo>
                  <a:pt x="1206" y="247"/>
                </a:lnTo>
                <a:lnTo>
                  <a:pt x="1212" y="245"/>
                </a:lnTo>
                <a:lnTo>
                  <a:pt x="1216" y="241"/>
                </a:lnTo>
                <a:lnTo>
                  <a:pt x="1216" y="241"/>
                </a:lnTo>
                <a:lnTo>
                  <a:pt x="1210" y="239"/>
                </a:lnTo>
                <a:lnTo>
                  <a:pt x="1206" y="234"/>
                </a:lnTo>
                <a:lnTo>
                  <a:pt x="1210" y="232"/>
                </a:lnTo>
                <a:lnTo>
                  <a:pt x="1216" y="228"/>
                </a:lnTo>
                <a:lnTo>
                  <a:pt x="1216" y="228"/>
                </a:lnTo>
                <a:lnTo>
                  <a:pt x="1210" y="224"/>
                </a:lnTo>
                <a:lnTo>
                  <a:pt x="1203" y="222"/>
                </a:lnTo>
                <a:lnTo>
                  <a:pt x="1210" y="218"/>
                </a:lnTo>
                <a:lnTo>
                  <a:pt x="1214" y="215"/>
                </a:lnTo>
                <a:lnTo>
                  <a:pt x="1214" y="213"/>
                </a:lnTo>
                <a:lnTo>
                  <a:pt x="1210" y="211"/>
                </a:lnTo>
                <a:lnTo>
                  <a:pt x="1203" y="209"/>
                </a:lnTo>
                <a:lnTo>
                  <a:pt x="1210" y="205"/>
                </a:lnTo>
                <a:lnTo>
                  <a:pt x="1214" y="201"/>
                </a:lnTo>
                <a:lnTo>
                  <a:pt x="1214" y="201"/>
                </a:lnTo>
                <a:lnTo>
                  <a:pt x="1208" y="199"/>
                </a:lnTo>
                <a:lnTo>
                  <a:pt x="1203" y="194"/>
                </a:lnTo>
                <a:lnTo>
                  <a:pt x="1208" y="192"/>
                </a:lnTo>
                <a:lnTo>
                  <a:pt x="1214" y="188"/>
                </a:lnTo>
                <a:lnTo>
                  <a:pt x="1214" y="188"/>
                </a:lnTo>
                <a:lnTo>
                  <a:pt x="1208" y="186"/>
                </a:lnTo>
                <a:lnTo>
                  <a:pt x="1201" y="182"/>
                </a:lnTo>
                <a:lnTo>
                  <a:pt x="1208" y="180"/>
                </a:lnTo>
                <a:lnTo>
                  <a:pt x="1212" y="175"/>
                </a:lnTo>
                <a:lnTo>
                  <a:pt x="1212" y="175"/>
                </a:lnTo>
                <a:lnTo>
                  <a:pt x="1208" y="171"/>
                </a:lnTo>
                <a:lnTo>
                  <a:pt x="1201" y="169"/>
                </a:lnTo>
                <a:lnTo>
                  <a:pt x="1206" y="165"/>
                </a:lnTo>
                <a:lnTo>
                  <a:pt x="1212" y="163"/>
                </a:lnTo>
                <a:lnTo>
                  <a:pt x="1212" y="163"/>
                </a:lnTo>
                <a:lnTo>
                  <a:pt x="1206" y="158"/>
                </a:lnTo>
                <a:lnTo>
                  <a:pt x="1201" y="156"/>
                </a:lnTo>
                <a:lnTo>
                  <a:pt x="1206" y="152"/>
                </a:lnTo>
                <a:lnTo>
                  <a:pt x="1212" y="148"/>
                </a:lnTo>
                <a:lnTo>
                  <a:pt x="1212" y="148"/>
                </a:lnTo>
                <a:lnTo>
                  <a:pt x="1206" y="146"/>
                </a:lnTo>
                <a:lnTo>
                  <a:pt x="1199" y="144"/>
                </a:lnTo>
                <a:lnTo>
                  <a:pt x="1206" y="139"/>
                </a:lnTo>
                <a:lnTo>
                  <a:pt x="1210" y="135"/>
                </a:lnTo>
                <a:lnTo>
                  <a:pt x="1210" y="135"/>
                </a:lnTo>
                <a:lnTo>
                  <a:pt x="1206" y="133"/>
                </a:lnTo>
                <a:lnTo>
                  <a:pt x="1199" y="129"/>
                </a:lnTo>
                <a:lnTo>
                  <a:pt x="1203" y="127"/>
                </a:lnTo>
                <a:lnTo>
                  <a:pt x="1210" y="123"/>
                </a:lnTo>
                <a:lnTo>
                  <a:pt x="1210" y="123"/>
                </a:lnTo>
                <a:lnTo>
                  <a:pt x="1203" y="120"/>
                </a:lnTo>
                <a:lnTo>
                  <a:pt x="1199" y="116"/>
                </a:lnTo>
                <a:lnTo>
                  <a:pt x="1203" y="112"/>
                </a:lnTo>
                <a:lnTo>
                  <a:pt x="1210" y="110"/>
                </a:lnTo>
                <a:lnTo>
                  <a:pt x="1210" y="110"/>
                </a:lnTo>
                <a:lnTo>
                  <a:pt x="1203" y="106"/>
                </a:lnTo>
                <a:lnTo>
                  <a:pt x="1197" y="104"/>
                </a:lnTo>
                <a:lnTo>
                  <a:pt x="1203" y="99"/>
                </a:lnTo>
                <a:lnTo>
                  <a:pt x="1208" y="97"/>
                </a:lnTo>
                <a:lnTo>
                  <a:pt x="1208" y="95"/>
                </a:lnTo>
                <a:lnTo>
                  <a:pt x="1203" y="93"/>
                </a:lnTo>
                <a:lnTo>
                  <a:pt x="1197" y="91"/>
                </a:lnTo>
                <a:lnTo>
                  <a:pt x="1201" y="87"/>
                </a:lnTo>
                <a:lnTo>
                  <a:pt x="1208" y="82"/>
                </a:lnTo>
                <a:lnTo>
                  <a:pt x="1208" y="82"/>
                </a:lnTo>
                <a:lnTo>
                  <a:pt x="1201" y="80"/>
                </a:lnTo>
                <a:lnTo>
                  <a:pt x="1195" y="76"/>
                </a:lnTo>
                <a:lnTo>
                  <a:pt x="1201" y="74"/>
                </a:lnTo>
                <a:lnTo>
                  <a:pt x="1208" y="70"/>
                </a:lnTo>
                <a:lnTo>
                  <a:pt x="1208" y="70"/>
                </a:lnTo>
                <a:lnTo>
                  <a:pt x="1201" y="68"/>
                </a:lnTo>
                <a:lnTo>
                  <a:pt x="1195" y="63"/>
                </a:lnTo>
                <a:lnTo>
                  <a:pt x="1201" y="61"/>
                </a:lnTo>
                <a:lnTo>
                  <a:pt x="1206" y="57"/>
                </a:lnTo>
                <a:lnTo>
                  <a:pt x="1206" y="57"/>
                </a:lnTo>
                <a:lnTo>
                  <a:pt x="1201" y="53"/>
                </a:lnTo>
                <a:lnTo>
                  <a:pt x="1195" y="51"/>
                </a:lnTo>
                <a:lnTo>
                  <a:pt x="1199" y="47"/>
                </a:lnTo>
                <a:lnTo>
                  <a:pt x="1206" y="44"/>
                </a:lnTo>
                <a:lnTo>
                  <a:pt x="1206" y="44"/>
                </a:lnTo>
                <a:lnTo>
                  <a:pt x="1199" y="40"/>
                </a:lnTo>
                <a:lnTo>
                  <a:pt x="1193" y="38"/>
                </a:lnTo>
                <a:lnTo>
                  <a:pt x="1199" y="34"/>
                </a:lnTo>
                <a:lnTo>
                  <a:pt x="1206" y="30"/>
                </a:lnTo>
                <a:lnTo>
                  <a:pt x="1206" y="30"/>
                </a:lnTo>
                <a:lnTo>
                  <a:pt x="1199" y="28"/>
                </a:lnTo>
                <a:lnTo>
                  <a:pt x="1193" y="25"/>
                </a:lnTo>
                <a:lnTo>
                  <a:pt x="1199" y="21"/>
                </a:lnTo>
                <a:lnTo>
                  <a:pt x="1203" y="17"/>
                </a:lnTo>
                <a:lnTo>
                  <a:pt x="1203" y="17"/>
                </a:lnTo>
                <a:lnTo>
                  <a:pt x="1197" y="15"/>
                </a:lnTo>
                <a:lnTo>
                  <a:pt x="1193" y="11"/>
                </a:lnTo>
                <a:lnTo>
                  <a:pt x="1197" y="9"/>
                </a:lnTo>
                <a:lnTo>
                  <a:pt x="1203" y="4"/>
                </a:ln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500"/>
              <a:buFont typeface="Arial"/>
              <a:buNone/>
            </a:pPr>
            <a:r>
              <a:rPr lang="en-US" sz="1500" b="1" i="0" u="none" strike="noStrike" cap="none">
                <a:solidFill>
                  <a:srgbClr val="FFFFFF"/>
                </a:solidFill>
                <a:latin typeface="Arial"/>
                <a:ea typeface="Arial"/>
                <a:cs typeface="Arial"/>
                <a:sym typeface="Arial"/>
              </a:rPr>
              <a:t>Indirect</a:t>
            </a:r>
            <a:endParaRPr/>
          </a:p>
        </p:txBody>
      </p:sp>
      <p:sp>
        <p:nvSpPr>
          <p:cNvPr id="700" name="Google Shape;700;p32"/>
          <p:cNvSpPr/>
          <p:nvPr/>
        </p:nvSpPr>
        <p:spPr>
          <a:xfrm>
            <a:off x="4141320" y="984564"/>
            <a:ext cx="845744" cy="416774"/>
          </a:xfrm>
          <a:prstGeom prst="leftRightArrow">
            <a:avLst>
              <a:gd name="adj1" fmla="val 50000"/>
              <a:gd name="adj2" fmla="val 50000"/>
            </a:avLst>
          </a:prstGeom>
          <a:solidFill>
            <a:schemeClr val="lt1"/>
          </a:solid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pic>
        <p:nvPicPr>
          <p:cNvPr id="701" name="Google Shape;701;p32"/>
          <p:cNvPicPr preferRelativeResize="0"/>
          <p:nvPr/>
        </p:nvPicPr>
        <p:blipFill rotWithShape="1">
          <a:blip r:embed="rId3">
            <a:alphaModFix/>
          </a:blip>
          <a:srcRect/>
          <a:stretch/>
        </p:blipFill>
        <p:spPr>
          <a:xfrm>
            <a:off x="1518194" y="3372847"/>
            <a:ext cx="2159797" cy="1440045"/>
          </a:xfrm>
          <a:prstGeom prst="rect">
            <a:avLst/>
          </a:prstGeom>
          <a:noFill/>
          <a:ln>
            <a:noFill/>
          </a:ln>
          <a:effectLst>
            <a:outerShdw blurRad="50800" dist="38100" dir="2700000" algn="tl" rotWithShape="0">
              <a:srgbClr val="000000">
                <a:alpha val="40000"/>
              </a:srgbClr>
            </a:outerShdw>
          </a:effectLst>
        </p:spPr>
      </p:pic>
      <p:pic>
        <p:nvPicPr>
          <p:cNvPr id="702" name="Google Shape;702;p32"/>
          <p:cNvPicPr preferRelativeResize="0"/>
          <p:nvPr/>
        </p:nvPicPr>
        <p:blipFill rotWithShape="1">
          <a:blip r:embed="rId4">
            <a:alphaModFix/>
          </a:blip>
          <a:srcRect/>
          <a:stretch/>
        </p:blipFill>
        <p:spPr>
          <a:xfrm>
            <a:off x="5393809" y="3352947"/>
            <a:ext cx="2159799" cy="1479847"/>
          </a:xfrm>
          <a:prstGeom prst="rect">
            <a:avLst/>
          </a:prstGeom>
          <a:noFill/>
          <a:ln>
            <a:noFill/>
          </a:ln>
          <a:effectLst>
            <a:outerShdw blurRad="50800" dist="38100" dir="2700000" algn="tl" rotWithShape="0">
              <a:srgbClr val="000000">
                <a:alpha val="40000"/>
              </a:srgbClr>
            </a:outerShdw>
          </a:effectLst>
        </p:spPr>
      </p:pic>
      <p:pic>
        <p:nvPicPr>
          <p:cNvPr id="703" name="Google Shape;703;p32"/>
          <p:cNvPicPr preferRelativeResize="0"/>
          <p:nvPr/>
        </p:nvPicPr>
        <p:blipFill rotWithShape="1">
          <a:blip r:embed="rId5">
            <a:alphaModFix/>
          </a:blip>
          <a:srcRect/>
          <a:stretch/>
        </p:blipFill>
        <p:spPr>
          <a:xfrm>
            <a:off x="7712194" y="296855"/>
            <a:ext cx="1323624" cy="195697"/>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3"/>
          <p:cNvSpPr/>
          <p:nvPr/>
        </p:nvSpPr>
        <p:spPr>
          <a:xfrm>
            <a:off x="1013509" y="1140246"/>
            <a:ext cx="3306618" cy="2092482"/>
          </a:xfrm>
          <a:prstGeom prst="foldedCorner">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710" name="Google Shape;710;p33"/>
          <p:cNvSpPr txBox="1"/>
          <p:nvPr/>
        </p:nvSpPr>
        <p:spPr>
          <a:xfrm>
            <a:off x="1285998" y="1510440"/>
            <a:ext cx="2761640" cy="1364476"/>
          </a:xfrm>
          <a:prstGeom prst="rect">
            <a:avLst/>
          </a:prstGeom>
          <a:noFill/>
          <a:ln>
            <a:noFill/>
          </a:ln>
        </p:spPr>
        <p:txBody>
          <a:bodyPr spcFirstLastPara="1" wrap="square" lIns="0" tIns="0" rIns="0" bIns="0" anchor="t" anchorCtr="0">
            <a:spAutoFit/>
          </a:bodyPr>
          <a:lstStyle/>
          <a:p>
            <a:pPr marL="145800" marR="0" lvl="1" indent="-158750" algn="l" rtl="0">
              <a:lnSpc>
                <a:spcPct val="100000"/>
              </a:lnSpc>
              <a:spcBef>
                <a:spcPts val="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Place high value on reaching goals and objectives on schedule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Prioritize accomplishing tasks over maintaining relationships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Focus on what people achieve more than who they know </a:t>
            </a:r>
            <a:endParaRPr/>
          </a:p>
        </p:txBody>
      </p:sp>
      <p:sp>
        <p:nvSpPr>
          <p:cNvPr id="711" name="Google Shape;711;p33"/>
          <p:cNvSpPr/>
          <p:nvPr/>
        </p:nvSpPr>
        <p:spPr>
          <a:xfrm>
            <a:off x="1655645" y="956655"/>
            <a:ext cx="2022346" cy="450230"/>
          </a:xfrm>
          <a:custGeom>
            <a:avLst/>
            <a:gdLst/>
            <a:ahLst/>
            <a:cxnLst/>
            <a:rect l="l" t="t" r="r" b="b"/>
            <a:pathLst>
              <a:path w="1218" h="340" extrusionOk="0">
                <a:moveTo>
                  <a:pt x="1203" y="4"/>
                </a:moveTo>
                <a:lnTo>
                  <a:pt x="1203" y="4"/>
                </a:lnTo>
                <a:lnTo>
                  <a:pt x="1197" y="0"/>
                </a:lnTo>
                <a:lnTo>
                  <a:pt x="1197" y="0"/>
                </a:lnTo>
                <a:lnTo>
                  <a:pt x="4" y="68"/>
                </a:lnTo>
                <a:lnTo>
                  <a:pt x="4" y="68"/>
                </a:lnTo>
                <a:lnTo>
                  <a:pt x="0" y="72"/>
                </a:lnTo>
                <a:lnTo>
                  <a:pt x="0" y="72"/>
                </a:lnTo>
                <a:lnTo>
                  <a:pt x="4" y="74"/>
                </a:lnTo>
                <a:lnTo>
                  <a:pt x="11" y="78"/>
                </a:lnTo>
                <a:lnTo>
                  <a:pt x="4" y="80"/>
                </a:lnTo>
                <a:lnTo>
                  <a:pt x="0" y="85"/>
                </a:lnTo>
                <a:lnTo>
                  <a:pt x="0" y="85"/>
                </a:lnTo>
                <a:lnTo>
                  <a:pt x="6" y="89"/>
                </a:lnTo>
                <a:lnTo>
                  <a:pt x="11" y="91"/>
                </a:lnTo>
                <a:lnTo>
                  <a:pt x="6" y="95"/>
                </a:lnTo>
                <a:lnTo>
                  <a:pt x="0" y="97"/>
                </a:lnTo>
                <a:lnTo>
                  <a:pt x="0" y="97"/>
                </a:lnTo>
                <a:lnTo>
                  <a:pt x="6" y="101"/>
                </a:lnTo>
                <a:lnTo>
                  <a:pt x="13" y="104"/>
                </a:lnTo>
                <a:lnTo>
                  <a:pt x="6" y="108"/>
                </a:lnTo>
                <a:lnTo>
                  <a:pt x="2" y="110"/>
                </a:lnTo>
                <a:lnTo>
                  <a:pt x="2" y="112"/>
                </a:lnTo>
                <a:lnTo>
                  <a:pt x="6" y="114"/>
                </a:lnTo>
                <a:lnTo>
                  <a:pt x="13" y="116"/>
                </a:lnTo>
                <a:lnTo>
                  <a:pt x="6" y="120"/>
                </a:lnTo>
                <a:lnTo>
                  <a:pt x="2" y="125"/>
                </a:lnTo>
                <a:lnTo>
                  <a:pt x="2" y="125"/>
                </a:lnTo>
                <a:lnTo>
                  <a:pt x="9" y="127"/>
                </a:lnTo>
                <a:lnTo>
                  <a:pt x="13" y="131"/>
                </a:lnTo>
                <a:lnTo>
                  <a:pt x="9" y="133"/>
                </a:lnTo>
                <a:lnTo>
                  <a:pt x="2" y="137"/>
                </a:lnTo>
                <a:lnTo>
                  <a:pt x="2" y="137"/>
                </a:lnTo>
                <a:lnTo>
                  <a:pt x="9" y="139"/>
                </a:lnTo>
                <a:lnTo>
                  <a:pt x="15" y="144"/>
                </a:lnTo>
                <a:lnTo>
                  <a:pt x="9" y="146"/>
                </a:lnTo>
                <a:lnTo>
                  <a:pt x="4" y="150"/>
                </a:lnTo>
                <a:lnTo>
                  <a:pt x="4" y="150"/>
                </a:lnTo>
                <a:lnTo>
                  <a:pt x="9" y="154"/>
                </a:lnTo>
                <a:lnTo>
                  <a:pt x="15" y="156"/>
                </a:lnTo>
                <a:lnTo>
                  <a:pt x="11" y="161"/>
                </a:lnTo>
                <a:lnTo>
                  <a:pt x="4" y="163"/>
                </a:lnTo>
                <a:lnTo>
                  <a:pt x="4" y="163"/>
                </a:lnTo>
                <a:lnTo>
                  <a:pt x="11" y="167"/>
                </a:lnTo>
                <a:lnTo>
                  <a:pt x="15" y="169"/>
                </a:lnTo>
                <a:lnTo>
                  <a:pt x="11" y="173"/>
                </a:lnTo>
                <a:lnTo>
                  <a:pt x="4" y="177"/>
                </a:lnTo>
                <a:lnTo>
                  <a:pt x="4" y="177"/>
                </a:lnTo>
                <a:lnTo>
                  <a:pt x="11" y="180"/>
                </a:lnTo>
                <a:lnTo>
                  <a:pt x="17" y="182"/>
                </a:lnTo>
                <a:lnTo>
                  <a:pt x="11" y="186"/>
                </a:lnTo>
                <a:lnTo>
                  <a:pt x="6" y="190"/>
                </a:lnTo>
                <a:lnTo>
                  <a:pt x="6" y="190"/>
                </a:lnTo>
                <a:lnTo>
                  <a:pt x="11" y="192"/>
                </a:lnTo>
                <a:lnTo>
                  <a:pt x="17" y="196"/>
                </a:lnTo>
                <a:lnTo>
                  <a:pt x="13" y="199"/>
                </a:lnTo>
                <a:lnTo>
                  <a:pt x="6" y="203"/>
                </a:lnTo>
                <a:lnTo>
                  <a:pt x="6" y="203"/>
                </a:lnTo>
                <a:lnTo>
                  <a:pt x="13" y="207"/>
                </a:lnTo>
                <a:lnTo>
                  <a:pt x="17" y="209"/>
                </a:lnTo>
                <a:lnTo>
                  <a:pt x="13" y="213"/>
                </a:lnTo>
                <a:lnTo>
                  <a:pt x="6" y="215"/>
                </a:lnTo>
                <a:lnTo>
                  <a:pt x="6" y="215"/>
                </a:lnTo>
                <a:lnTo>
                  <a:pt x="13" y="220"/>
                </a:lnTo>
                <a:lnTo>
                  <a:pt x="19" y="222"/>
                </a:lnTo>
                <a:lnTo>
                  <a:pt x="13" y="226"/>
                </a:lnTo>
                <a:lnTo>
                  <a:pt x="9" y="228"/>
                </a:lnTo>
                <a:lnTo>
                  <a:pt x="9" y="230"/>
                </a:lnTo>
                <a:lnTo>
                  <a:pt x="13" y="232"/>
                </a:lnTo>
                <a:lnTo>
                  <a:pt x="19" y="234"/>
                </a:lnTo>
                <a:lnTo>
                  <a:pt x="15" y="239"/>
                </a:lnTo>
                <a:lnTo>
                  <a:pt x="9" y="243"/>
                </a:lnTo>
                <a:lnTo>
                  <a:pt x="9" y="243"/>
                </a:lnTo>
                <a:lnTo>
                  <a:pt x="15" y="245"/>
                </a:lnTo>
                <a:lnTo>
                  <a:pt x="21" y="249"/>
                </a:lnTo>
                <a:lnTo>
                  <a:pt x="15" y="251"/>
                </a:lnTo>
                <a:lnTo>
                  <a:pt x="9" y="256"/>
                </a:lnTo>
                <a:lnTo>
                  <a:pt x="9" y="256"/>
                </a:lnTo>
                <a:lnTo>
                  <a:pt x="15" y="258"/>
                </a:lnTo>
                <a:lnTo>
                  <a:pt x="21" y="262"/>
                </a:lnTo>
                <a:lnTo>
                  <a:pt x="15" y="266"/>
                </a:lnTo>
                <a:lnTo>
                  <a:pt x="11" y="268"/>
                </a:lnTo>
                <a:lnTo>
                  <a:pt x="11" y="268"/>
                </a:lnTo>
                <a:lnTo>
                  <a:pt x="15" y="272"/>
                </a:lnTo>
                <a:lnTo>
                  <a:pt x="21" y="275"/>
                </a:lnTo>
                <a:lnTo>
                  <a:pt x="17" y="279"/>
                </a:lnTo>
                <a:lnTo>
                  <a:pt x="11" y="281"/>
                </a:lnTo>
                <a:lnTo>
                  <a:pt x="11" y="283"/>
                </a:lnTo>
                <a:lnTo>
                  <a:pt x="17" y="285"/>
                </a:lnTo>
                <a:lnTo>
                  <a:pt x="23" y="287"/>
                </a:lnTo>
                <a:lnTo>
                  <a:pt x="17" y="292"/>
                </a:lnTo>
                <a:lnTo>
                  <a:pt x="11" y="296"/>
                </a:lnTo>
                <a:lnTo>
                  <a:pt x="11" y="296"/>
                </a:lnTo>
                <a:lnTo>
                  <a:pt x="17" y="298"/>
                </a:lnTo>
                <a:lnTo>
                  <a:pt x="23" y="302"/>
                </a:lnTo>
                <a:lnTo>
                  <a:pt x="17" y="304"/>
                </a:lnTo>
                <a:lnTo>
                  <a:pt x="13" y="308"/>
                </a:lnTo>
                <a:lnTo>
                  <a:pt x="13" y="308"/>
                </a:lnTo>
                <a:lnTo>
                  <a:pt x="19" y="311"/>
                </a:lnTo>
                <a:lnTo>
                  <a:pt x="23" y="315"/>
                </a:lnTo>
                <a:lnTo>
                  <a:pt x="19" y="317"/>
                </a:lnTo>
                <a:lnTo>
                  <a:pt x="13" y="321"/>
                </a:lnTo>
                <a:lnTo>
                  <a:pt x="13" y="321"/>
                </a:lnTo>
                <a:lnTo>
                  <a:pt x="19" y="325"/>
                </a:lnTo>
                <a:lnTo>
                  <a:pt x="25" y="327"/>
                </a:lnTo>
                <a:lnTo>
                  <a:pt x="19" y="332"/>
                </a:lnTo>
                <a:lnTo>
                  <a:pt x="13" y="334"/>
                </a:lnTo>
                <a:lnTo>
                  <a:pt x="13" y="334"/>
                </a:lnTo>
                <a:lnTo>
                  <a:pt x="19" y="338"/>
                </a:lnTo>
                <a:lnTo>
                  <a:pt x="23" y="340"/>
                </a:lnTo>
                <a:lnTo>
                  <a:pt x="1210" y="272"/>
                </a:lnTo>
                <a:lnTo>
                  <a:pt x="1212" y="270"/>
                </a:lnTo>
                <a:lnTo>
                  <a:pt x="1218" y="268"/>
                </a:lnTo>
                <a:lnTo>
                  <a:pt x="1218" y="266"/>
                </a:lnTo>
                <a:lnTo>
                  <a:pt x="1212" y="264"/>
                </a:lnTo>
                <a:lnTo>
                  <a:pt x="1206" y="262"/>
                </a:lnTo>
                <a:lnTo>
                  <a:pt x="1212" y="258"/>
                </a:lnTo>
                <a:lnTo>
                  <a:pt x="1216" y="253"/>
                </a:lnTo>
                <a:lnTo>
                  <a:pt x="1216" y="253"/>
                </a:lnTo>
                <a:lnTo>
                  <a:pt x="1212" y="251"/>
                </a:lnTo>
                <a:lnTo>
                  <a:pt x="1206" y="247"/>
                </a:lnTo>
                <a:lnTo>
                  <a:pt x="1212" y="245"/>
                </a:lnTo>
                <a:lnTo>
                  <a:pt x="1216" y="241"/>
                </a:lnTo>
                <a:lnTo>
                  <a:pt x="1216" y="241"/>
                </a:lnTo>
                <a:lnTo>
                  <a:pt x="1210" y="239"/>
                </a:lnTo>
                <a:lnTo>
                  <a:pt x="1206" y="234"/>
                </a:lnTo>
                <a:lnTo>
                  <a:pt x="1210" y="232"/>
                </a:lnTo>
                <a:lnTo>
                  <a:pt x="1216" y="228"/>
                </a:lnTo>
                <a:lnTo>
                  <a:pt x="1216" y="228"/>
                </a:lnTo>
                <a:lnTo>
                  <a:pt x="1210" y="224"/>
                </a:lnTo>
                <a:lnTo>
                  <a:pt x="1203" y="222"/>
                </a:lnTo>
                <a:lnTo>
                  <a:pt x="1210" y="218"/>
                </a:lnTo>
                <a:lnTo>
                  <a:pt x="1214" y="215"/>
                </a:lnTo>
                <a:lnTo>
                  <a:pt x="1214" y="213"/>
                </a:lnTo>
                <a:lnTo>
                  <a:pt x="1210" y="211"/>
                </a:lnTo>
                <a:lnTo>
                  <a:pt x="1203" y="209"/>
                </a:lnTo>
                <a:lnTo>
                  <a:pt x="1210" y="205"/>
                </a:lnTo>
                <a:lnTo>
                  <a:pt x="1214" y="201"/>
                </a:lnTo>
                <a:lnTo>
                  <a:pt x="1214" y="201"/>
                </a:lnTo>
                <a:lnTo>
                  <a:pt x="1208" y="199"/>
                </a:lnTo>
                <a:lnTo>
                  <a:pt x="1203" y="194"/>
                </a:lnTo>
                <a:lnTo>
                  <a:pt x="1208" y="192"/>
                </a:lnTo>
                <a:lnTo>
                  <a:pt x="1214" y="188"/>
                </a:lnTo>
                <a:lnTo>
                  <a:pt x="1214" y="188"/>
                </a:lnTo>
                <a:lnTo>
                  <a:pt x="1208" y="186"/>
                </a:lnTo>
                <a:lnTo>
                  <a:pt x="1201" y="182"/>
                </a:lnTo>
                <a:lnTo>
                  <a:pt x="1208" y="180"/>
                </a:lnTo>
                <a:lnTo>
                  <a:pt x="1212" y="175"/>
                </a:lnTo>
                <a:lnTo>
                  <a:pt x="1212" y="175"/>
                </a:lnTo>
                <a:lnTo>
                  <a:pt x="1208" y="171"/>
                </a:lnTo>
                <a:lnTo>
                  <a:pt x="1201" y="169"/>
                </a:lnTo>
                <a:lnTo>
                  <a:pt x="1206" y="165"/>
                </a:lnTo>
                <a:lnTo>
                  <a:pt x="1212" y="163"/>
                </a:lnTo>
                <a:lnTo>
                  <a:pt x="1212" y="163"/>
                </a:lnTo>
                <a:lnTo>
                  <a:pt x="1206" y="158"/>
                </a:lnTo>
                <a:lnTo>
                  <a:pt x="1201" y="156"/>
                </a:lnTo>
                <a:lnTo>
                  <a:pt x="1206" y="152"/>
                </a:lnTo>
                <a:lnTo>
                  <a:pt x="1212" y="148"/>
                </a:lnTo>
                <a:lnTo>
                  <a:pt x="1212" y="148"/>
                </a:lnTo>
                <a:lnTo>
                  <a:pt x="1206" y="146"/>
                </a:lnTo>
                <a:lnTo>
                  <a:pt x="1199" y="144"/>
                </a:lnTo>
                <a:lnTo>
                  <a:pt x="1206" y="139"/>
                </a:lnTo>
                <a:lnTo>
                  <a:pt x="1210" y="135"/>
                </a:lnTo>
                <a:lnTo>
                  <a:pt x="1210" y="135"/>
                </a:lnTo>
                <a:lnTo>
                  <a:pt x="1206" y="133"/>
                </a:lnTo>
                <a:lnTo>
                  <a:pt x="1199" y="129"/>
                </a:lnTo>
                <a:lnTo>
                  <a:pt x="1203" y="127"/>
                </a:lnTo>
                <a:lnTo>
                  <a:pt x="1210" y="123"/>
                </a:lnTo>
                <a:lnTo>
                  <a:pt x="1210" y="123"/>
                </a:lnTo>
                <a:lnTo>
                  <a:pt x="1203" y="120"/>
                </a:lnTo>
                <a:lnTo>
                  <a:pt x="1199" y="116"/>
                </a:lnTo>
                <a:lnTo>
                  <a:pt x="1203" y="112"/>
                </a:lnTo>
                <a:lnTo>
                  <a:pt x="1210" y="110"/>
                </a:lnTo>
                <a:lnTo>
                  <a:pt x="1210" y="110"/>
                </a:lnTo>
                <a:lnTo>
                  <a:pt x="1203" y="106"/>
                </a:lnTo>
                <a:lnTo>
                  <a:pt x="1197" y="104"/>
                </a:lnTo>
                <a:lnTo>
                  <a:pt x="1203" y="99"/>
                </a:lnTo>
                <a:lnTo>
                  <a:pt x="1208" y="97"/>
                </a:lnTo>
                <a:lnTo>
                  <a:pt x="1208" y="95"/>
                </a:lnTo>
                <a:lnTo>
                  <a:pt x="1203" y="93"/>
                </a:lnTo>
                <a:lnTo>
                  <a:pt x="1197" y="91"/>
                </a:lnTo>
                <a:lnTo>
                  <a:pt x="1201" y="87"/>
                </a:lnTo>
                <a:lnTo>
                  <a:pt x="1208" y="82"/>
                </a:lnTo>
                <a:lnTo>
                  <a:pt x="1208" y="82"/>
                </a:lnTo>
                <a:lnTo>
                  <a:pt x="1201" y="80"/>
                </a:lnTo>
                <a:lnTo>
                  <a:pt x="1195" y="76"/>
                </a:lnTo>
                <a:lnTo>
                  <a:pt x="1201" y="74"/>
                </a:lnTo>
                <a:lnTo>
                  <a:pt x="1208" y="70"/>
                </a:lnTo>
                <a:lnTo>
                  <a:pt x="1208" y="70"/>
                </a:lnTo>
                <a:lnTo>
                  <a:pt x="1201" y="68"/>
                </a:lnTo>
                <a:lnTo>
                  <a:pt x="1195" y="63"/>
                </a:lnTo>
                <a:lnTo>
                  <a:pt x="1201" y="61"/>
                </a:lnTo>
                <a:lnTo>
                  <a:pt x="1206" y="57"/>
                </a:lnTo>
                <a:lnTo>
                  <a:pt x="1206" y="57"/>
                </a:lnTo>
                <a:lnTo>
                  <a:pt x="1201" y="53"/>
                </a:lnTo>
                <a:lnTo>
                  <a:pt x="1195" y="51"/>
                </a:lnTo>
                <a:lnTo>
                  <a:pt x="1199" y="47"/>
                </a:lnTo>
                <a:lnTo>
                  <a:pt x="1206" y="44"/>
                </a:lnTo>
                <a:lnTo>
                  <a:pt x="1206" y="44"/>
                </a:lnTo>
                <a:lnTo>
                  <a:pt x="1199" y="40"/>
                </a:lnTo>
                <a:lnTo>
                  <a:pt x="1193" y="38"/>
                </a:lnTo>
                <a:lnTo>
                  <a:pt x="1199" y="34"/>
                </a:lnTo>
                <a:lnTo>
                  <a:pt x="1206" y="30"/>
                </a:lnTo>
                <a:lnTo>
                  <a:pt x="1206" y="30"/>
                </a:lnTo>
                <a:lnTo>
                  <a:pt x="1199" y="28"/>
                </a:lnTo>
                <a:lnTo>
                  <a:pt x="1193" y="25"/>
                </a:lnTo>
                <a:lnTo>
                  <a:pt x="1199" y="21"/>
                </a:lnTo>
                <a:lnTo>
                  <a:pt x="1203" y="17"/>
                </a:lnTo>
                <a:lnTo>
                  <a:pt x="1203" y="17"/>
                </a:lnTo>
                <a:lnTo>
                  <a:pt x="1197" y="15"/>
                </a:lnTo>
                <a:lnTo>
                  <a:pt x="1193" y="11"/>
                </a:lnTo>
                <a:lnTo>
                  <a:pt x="1197" y="9"/>
                </a:lnTo>
                <a:lnTo>
                  <a:pt x="1203" y="4"/>
                </a:lnTo>
                <a:close/>
              </a:path>
            </a:pathLst>
          </a:cu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500"/>
              <a:buFont typeface="Arial"/>
              <a:buNone/>
            </a:pPr>
            <a:r>
              <a:rPr lang="en-US" sz="1500" b="1" i="0" u="none" strike="noStrike" cap="none">
                <a:solidFill>
                  <a:srgbClr val="FFFFFF"/>
                </a:solidFill>
                <a:latin typeface="Arial"/>
                <a:ea typeface="Arial"/>
                <a:cs typeface="Arial"/>
                <a:sym typeface="Arial"/>
              </a:rPr>
              <a:t>Task</a:t>
            </a:r>
            <a:endParaRPr/>
          </a:p>
        </p:txBody>
      </p:sp>
      <p:sp>
        <p:nvSpPr>
          <p:cNvPr id="712" name="Google Shape;712;p33"/>
          <p:cNvSpPr/>
          <p:nvPr/>
        </p:nvSpPr>
        <p:spPr>
          <a:xfrm>
            <a:off x="5424745" y="2063401"/>
            <a:ext cx="603819" cy="382852"/>
          </a:xfrm>
          <a:custGeom>
            <a:avLst/>
            <a:gdLst/>
            <a:ahLst/>
            <a:cxnLst/>
            <a:rect l="l" t="t" r="r" b="b"/>
            <a:pathLst>
              <a:path w="1016603" h="992232" extrusionOk="0">
                <a:moveTo>
                  <a:pt x="0" y="0"/>
                </a:moveTo>
                <a:lnTo>
                  <a:pt x="109725" y="53651"/>
                </a:lnTo>
                <a:cubicBezTo>
                  <a:pt x="638122" y="312011"/>
                  <a:pt x="638122" y="312011"/>
                  <a:pt x="638122" y="312011"/>
                </a:cubicBezTo>
                <a:cubicBezTo>
                  <a:pt x="638122" y="312011"/>
                  <a:pt x="758982" y="722312"/>
                  <a:pt x="971416" y="948349"/>
                </a:cubicBezTo>
                <a:lnTo>
                  <a:pt x="1016603" y="991341"/>
                </a:lnTo>
                <a:lnTo>
                  <a:pt x="1003733" y="991977"/>
                </a:lnTo>
                <a:cubicBezTo>
                  <a:pt x="1000326" y="992145"/>
                  <a:pt x="998568" y="992232"/>
                  <a:pt x="998568" y="992232"/>
                </a:cubicBezTo>
                <a:cubicBezTo>
                  <a:pt x="998568" y="992232"/>
                  <a:pt x="214428" y="458948"/>
                  <a:pt x="22820" y="60249"/>
                </a:cubicBezTo>
                <a:close/>
              </a:path>
            </a:pathLst>
          </a:custGeom>
          <a:solidFill>
            <a:srgbClr val="E46A6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350"/>
              <a:buFont typeface="Arial"/>
              <a:buNone/>
            </a:pPr>
            <a:endParaRPr sz="1350" b="0" i="0" u="none" strike="noStrike" cap="none">
              <a:solidFill>
                <a:srgbClr val="000000"/>
              </a:solidFill>
              <a:latin typeface="Arial"/>
              <a:ea typeface="Arial"/>
              <a:cs typeface="Arial"/>
              <a:sym typeface="Arial"/>
            </a:endParaRPr>
          </a:p>
        </p:txBody>
      </p:sp>
      <p:sp>
        <p:nvSpPr>
          <p:cNvPr id="713" name="Google Shape;713;p33"/>
          <p:cNvSpPr txBox="1"/>
          <p:nvPr/>
        </p:nvSpPr>
        <p:spPr>
          <a:xfrm>
            <a:off x="332676" y="294829"/>
            <a:ext cx="7342742"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strike="noStrike" cap="none">
                <a:solidFill>
                  <a:srgbClr val="595959"/>
                </a:solidFill>
                <a:latin typeface="Arial"/>
                <a:ea typeface="Arial"/>
                <a:cs typeface="Arial"/>
                <a:sym typeface="Arial"/>
              </a:rPr>
              <a:t>Task / Relationship – Which do I subconsciously and consciously prioritize?  </a:t>
            </a:r>
            <a:endParaRPr sz="1800" b="0" i="0" u="none" strike="noStrike" cap="none">
              <a:solidFill>
                <a:srgbClr val="595959"/>
              </a:solidFill>
              <a:latin typeface="Arial"/>
              <a:ea typeface="Arial"/>
              <a:cs typeface="Arial"/>
              <a:sym typeface="Arial"/>
            </a:endParaRPr>
          </a:p>
        </p:txBody>
      </p:sp>
      <p:sp>
        <p:nvSpPr>
          <p:cNvPr id="714" name="Google Shape;714;p33"/>
          <p:cNvSpPr/>
          <p:nvPr/>
        </p:nvSpPr>
        <p:spPr>
          <a:xfrm>
            <a:off x="4820401" y="1140246"/>
            <a:ext cx="3306618" cy="2092482"/>
          </a:xfrm>
          <a:prstGeom prst="foldedCorner">
            <a:avLst>
              <a:gd name="adj" fmla="val 16667"/>
            </a:avLst>
          </a:prstGeom>
          <a:solidFill>
            <a:srgbClr val="F6CC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715" name="Google Shape;715;p33"/>
          <p:cNvSpPr txBox="1"/>
          <p:nvPr/>
        </p:nvSpPr>
        <p:spPr>
          <a:xfrm>
            <a:off x="5096362" y="1510439"/>
            <a:ext cx="2761640" cy="1364476"/>
          </a:xfrm>
          <a:prstGeom prst="rect">
            <a:avLst/>
          </a:prstGeom>
          <a:noFill/>
          <a:ln>
            <a:noFill/>
          </a:ln>
        </p:spPr>
        <p:txBody>
          <a:bodyPr spcFirstLastPara="1" wrap="square" lIns="0" tIns="0" rIns="0" bIns="0" anchor="t" anchorCtr="0">
            <a:spAutoFit/>
          </a:bodyPr>
          <a:lstStyle/>
          <a:p>
            <a:pPr marL="145800" marR="0" lvl="1" indent="-158750" algn="l" rtl="0">
              <a:lnSpc>
                <a:spcPct val="100000"/>
              </a:lnSpc>
              <a:spcBef>
                <a:spcPts val="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View time building relationships as key to achieving good results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Prioritize maintaining relationships over accomplishing tasks on time </a:t>
            </a:r>
            <a:endParaRPr/>
          </a:p>
          <a:p>
            <a:pPr marL="145800" marR="0" lvl="1" indent="-158750" algn="l" rtl="0">
              <a:lnSpc>
                <a:spcPct val="100000"/>
              </a:lnSpc>
              <a:spcBef>
                <a:spcPts val="900"/>
              </a:spcBef>
              <a:spcAft>
                <a:spcPts val="0"/>
              </a:spcAft>
              <a:buClr>
                <a:srgbClr val="B92327"/>
              </a:buClr>
              <a:buSzPts val="2500"/>
              <a:buFont typeface="Arial"/>
              <a:buChar char="▪"/>
            </a:pPr>
            <a:r>
              <a:rPr lang="en-US" sz="1200" b="0" i="0" u="none" strike="noStrike" cap="none">
                <a:solidFill>
                  <a:srgbClr val="000000"/>
                </a:solidFill>
                <a:latin typeface="Arial"/>
                <a:ea typeface="Arial"/>
                <a:cs typeface="Arial"/>
                <a:sym typeface="Arial"/>
              </a:rPr>
              <a:t>Focus on who people know as much as what they themselves can achieve </a:t>
            </a:r>
            <a:endParaRPr/>
          </a:p>
        </p:txBody>
      </p:sp>
      <p:sp>
        <p:nvSpPr>
          <p:cNvPr id="716" name="Google Shape;716;p33"/>
          <p:cNvSpPr/>
          <p:nvPr/>
        </p:nvSpPr>
        <p:spPr>
          <a:xfrm>
            <a:off x="5462537" y="956655"/>
            <a:ext cx="2022346" cy="450230"/>
          </a:xfrm>
          <a:custGeom>
            <a:avLst/>
            <a:gdLst/>
            <a:ahLst/>
            <a:cxnLst/>
            <a:rect l="l" t="t" r="r" b="b"/>
            <a:pathLst>
              <a:path w="1218" h="340" extrusionOk="0">
                <a:moveTo>
                  <a:pt x="1203" y="4"/>
                </a:moveTo>
                <a:lnTo>
                  <a:pt x="1203" y="4"/>
                </a:lnTo>
                <a:lnTo>
                  <a:pt x="1197" y="0"/>
                </a:lnTo>
                <a:lnTo>
                  <a:pt x="1197" y="0"/>
                </a:lnTo>
                <a:lnTo>
                  <a:pt x="4" y="68"/>
                </a:lnTo>
                <a:lnTo>
                  <a:pt x="4" y="68"/>
                </a:lnTo>
                <a:lnTo>
                  <a:pt x="0" y="72"/>
                </a:lnTo>
                <a:lnTo>
                  <a:pt x="0" y="72"/>
                </a:lnTo>
                <a:lnTo>
                  <a:pt x="4" y="74"/>
                </a:lnTo>
                <a:lnTo>
                  <a:pt x="11" y="78"/>
                </a:lnTo>
                <a:lnTo>
                  <a:pt x="4" y="80"/>
                </a:lnTo>
                <a:lnTo>
                  <a:pt x="0" y="85"/>
                </a:lnTo>
                <a:lnTo>
                  <a:pt x="0" y="85"/>
                </a:lnTo>
                <a:lnTo>
                  <a:pt x="6" y="89"/>
                </a:lnTo>
                <a:lnTo>
                  <a:pt x="11" y="91"/>
                </a:lnTo>
                <a:lnTo>
                  <a:pt x="6" y="95"/>
                </a:lnTo>
                <a:lnTo>
                  <a:pt x="0" y="97"/>
                </a:lnTo>
                <a:lnTo>
                  <a:pt x="0" y="97"/>
                </a:lnTo>
                <a:lnTo>
                  <a:pt x="6" y="101"/>
                </a:lnTo>
                <a:lnTo>
                  <a:pt x="13" y="104"/>
                </a:lnTo>
                <a:lnTo>
                  <a:pt x="6" y="108"/>
                </a:lnTo>
                <a:lnTo>
                  <a:pt x="2" y="110"/>
                </a:lnTo>
                <a:lnTo>
                  <a:pt x="2" y="112"/>
                </a:lnTo>
                <a:lnTo>
                  <a:pt x="6" y="114"/>
                </a:lnTo>
                <a:lnTo>
                  <a:pt x="13" y="116"/>
                </a:lnTo>
                <a:lnTo>
                  <a:pt x="6" y="120"/>
                </a:lnTo>
                <a:lnTo>
                  <a:pt x="2" y="125"/>
                </a:lnTo>
                <a:lnTo>
                  <a:pt x="2" y="125"/>
                </a:lnTo>
                <a:lnTo>
                  <a:pt x="9" y="127"/>
                </a:lnTo>
                <a:lnTo>
                  <a:pt x="13" y="131"/>
                </a:lnTo>
                <a:lnTo>
                  <a:pt x="9" y="133"/>
                </a:lnTo>
                <a:lnTo>
                  <a:pt x="2" y="137"/>
                </a:lnTo>
                <a:lnTo>
                  <a:pt x="2" y="137"/>
                </a:lnTo>
                <a:lnTo>
                  <a:pt x="9" y="139"/>
                </a:lnTo>
                <a:lnTo>
                  <a:pt x="15" y="144"/>
                </a:lnTo>
                <a:lnTo>
                  <a:pt x="9" y="146"/>
                </a:lnTo>
                <a:lnTo>
                  <a:pt x="4" y="150"/>
                </a:lnTo>
                <a:lnTo>
                  <a:pt x="4" y="150"/>
                </a:lnTo>
                <a:lnTo>
                  <a:pt x="9" y="154"/>
                </a:lnTo>
                <a:lnTo>
                  <a:pt x="15" y="156"/>
                </a:lnTo>
                <a:lnTo>
                  <a:pt x="11" y="161"/>
                </a:lnTo>
                <a:lnTo>
                  <a:pt x="4" y="163"/>
                </a:lnTo>
                <a:lnTo>
                  <a:pt x="4" y="163"/>
                </a:lnTo>
                <a:lnTo>
                  <a:pt x="11" y="167"/>
                </a:lnTo>
                <a:lnTo>
                  <a:pt x="15" y="169"/>
                </a:lnTo>
                <a:lnTo>
                  <a:pt x="11" y="173"/>
                </a:lnTo>
                <a:lnTo>
                  <a:pt x="4" y="177"/>
                </a:lnTo>
                <a:lnTo>
                  <a:pt x="4" y="177"/>
                </a:lnTo>
                <a:lnTo>
                  <a:pt x="11" y="180"/>
                </a:lnTo>
                <a:lnTo>
                  <a:pt x="17" y="182"/>
                </a:lnTo>
                <a:lnTo>
                  <a:pt x="11" y="186"/>
                </a:lnTo>
                <a:lnTo>
                  <a:pt x="6" y="190"/>
                </a:lnTo>
                <a:lnTo>
                  <a:pt x="6" y="190"/>
                </a:lnTo>
                <a:lnTo>
                  <a:pt x="11" y="192"/>
                </a:lnTo>
                <a:lnTo>
                  <a:pt x="17" y="196"/>
                </a:lnTo>
                <a:lnTo>
                  <a:pt x="13" y="199"/>
                </a:lnTo>
                <a:lnTo>
                  <a:pt x="6" y="203"/>
                </a:lnTo>
                <a:lnTo>
                  <a:pt x="6" y="203"/>
                </a:lnTo>
                <a:lnTo>
                  <a:pt x="13" y="207"/>
                </a:lnTo>
                <a:lnTo>
                  <a:pt x="17" y="209"/>
                </a:lnTo>
                <a:lnTo>
                  <a:pt x="13" y="213"/>
                </a:lnTo>
                <a:lnTo>
                  <a:pt x="6" y="215"/>
                </a:lnTo>
                <a:lnTo>
                  <a:pt x="6" y="215"/>
                </a:lnTo>
                <a:lnTo>
                  <a:pt x="13" y="220"/>
                </a:lnTo>
                <a:lnTo>
                  <a:pt x="19" y="222"/>
                </a:lnTo>
                <a:lnTo>
                  <a:pt x="13" y="226"/>
                </a:lnTo>
                <a:lnTo>
                  <a:pt x="9" y="228"/>
                </a:lnTo>
                <a:lnTo>
                  <a:pt x="9" y="230"/>
                </a:lnTo>
                <a:lnTo>
                  <a:pt x="13" y="232"/>
                </a:lnTo>
                <a:lnTo>
                  <a:pt x="19" y="234"/>
                </a:lnTo>
                <a:lnTo>
                  <a:pt x="15" y="239"/>
                </a:lnTo>
                <a:lnTo>
                  <a:pt x="9" y="243"/>
                </a:lnTo>
                <a:lnTo>
                  <a:pt x="9" y="243"/>
                </a:lnTo>
                <a:lnTo>
                  <a:pt x="15" y="245"/>
                </a:lnTo>
                <a:lnTo>
                  <a:pt x="21" y="249"/>
                </a:lnTo>
                <a:lnTo>
                  <a:pt x="15" y="251"/>
                </a:lnTo>
                <a:lnTo>
                  <a:pt x="9" y="256"/>
                </a:lnTo>
                <a:lnTo>
                  <a:pt x="9" y="256"/>
                </a:lnTo>
                <a:lnTo>
                  <a:pt x="15" y="258"/>
                </a:lnTo>
                <a:lnTo>
                  <a:pt x="21" y="262"/>
                </a:lnTo>
                <a:lnTo>
                  <a:pt x="15" y="266"/>
                </a:lnTo>
                <a:lnTo>
                  <a:pt x="11" y="268"/>
                </a:lnTo>
                <a:lnTo>
                  <a:pt x="11" y="268"/>
                </a:lnTo>
                <a:lnTo>
                  <a:pt x="15" y="272"/>
                </a:lnTo>
                <a:lnTo>
                  <a:pt x="21" y="275"/>
                </a:lnTo>
                <a:lnTo>
                  <a:pt x="17" y="279"/>
                </a:lnTo>
                <a:lnTo>
                  <a:pt x="11" y="281"/>
                </a:lnTo>
                <a:lnTo>
                  <a:pt x="11" y="283"/>
                </a:lnTo>
                <a:lnTo>
                  <a:pt x="17" y="285"/>
                </a:lnTo>
                <a:lnTo>
                  <a:pt x="23" y="287"/>
                </a:lnTo>
                <a:lnTo>
                  <a:pt x="17" y="292"/>
                </a:lnTo>
                <a:lnTo>
                  <a:pt x="11" y="296"/>
                </a:lnTo>
                <a:lnTo>
                  <a:pt x="11" y="296"/>
                </a:lnTo>
                <a:lnTo>
                  <a:pt x="17" y="298"/>
                </a:lnTo>
                <a:lnTo>
                  <a:pt x="23" y="302"/>
                </a:lnTo>
                <a:lnTo>
                  <a:pt x="17" y="304"/>
                </a:lnTo>
                <a:lnTo>
                  <a:pt x="13" y="308"/>
                </a:lnTo>
                <a:lnTo>
                  <a:pt x="13" y="308"/>
                </a:lnTo>
                <a:lnTo>
                  <a:pt x="19" y="311"/>
                </a:lnTo>
                <a:lnTo>
                  <a:pt x="23" y="315"/>
                </a:lnTo>
                <a:lnTo>
                  <a:pt x="19" y="317"/>
                </a:lnTo>
                <a:lnTo>
                  <a:pt x="13" y="321"/>
                </a:lnTo>
                <a:lnTo>
                  <a:pt x="13" y="321"/>
                </a:lnTo>
                <a:lnTo>
                  <a:pt x="19" y="325"/>
                </a:lnTo>
                <a:lnTo>
                  <a:pt x="25" y="327"/>
                </a:lnTo>
                <a:lnTo>
                  <a:pt x="19" y="332"/>
                </a:lnTo>
                <a:lnTo>
                  <a:pt x="13" y="334"/>
                </a:lnTo>
                <a:lnTo>
                  <a:pt x="13" y="334"/>
                </a:lnTo>
                <a:lnTo>
                  <a:pt x="19" y="338"/>
                </a:lnTo>
                <a:lnTo>
                  <a:pt x="23" y="340"/>
                </a:lnTo>
                <a:lnTo>
                  <a:pt x="1210" y="272"/>
                </a:lnTo>
                <a:lnTo>
                  <a:pt x="1212" y="270"/>
                </a:lnTo>
                <a:lnTo>
                  <a:pt x="1218" y="268"/>
                </a:lnTo>
                <a:lnTo>
                  <a:pt x="1218" y="266"/>
                </a:lnTo>
                <a:lnTo>
                  <a:pt x="1212" y="264"/>
                </a:lnTo>
                <a:lnTo>
                  <a:pt x="1206" y="262"/>
                </a:lnTo>
                <a:lnTo>
                  <a:pt x="1212" y="258"/>
                </a:lnTo>
                <a:lnTo>
                  <a:pt x="1216" y="253"/>
                </a:lnTo>
                <a:lnTo>
                  <a:pt x="1216" y="253"/>
                </a:lnTo>
                <a:lnTo>
                  <a:pt x="1212" y="251"/>
                </a:lnTo>
                <a:lnTo>
                  <a:pt x="1206" y="247"/>
                </a:lnTo>
                <a:lnTo>
                  <a:pt x="1212" y="245"/>
                </a:lnTo>
                <a:lnTo>
                  <a:pt x="1216" y="241"/>
                </a:lnTo>
                <a:lnTo>
                  <a:pt x="1216" y="241"/>
                </a:lnTo>
                <a:lnTo>
                  <a:pt x="1210" y="239"/>
                </a:lnTo>
                <a:lnTo>
                  <a:pt x="1206" y="234"/>
                </a:lnTo>
                <a:lnTo>
                  <a:pt x="1210" y="232"/>
                </a:lnTo>
                <a:lnTo>
                  <a:pt x="1216" y="228"/>
                </a:lnTo>
                <a:lnTo>
                  <a:pt x="1216" y="228"/>
                </a:lnTo>
                <a:lnTo>
                  <a:pt x="1210" y="224"/>
                </a:lnTo>
                <a:lnTo>
                  <a:pt x="1203" y="222"/>
                </a:lnTo>
                <a:lnTo>
                  <a:pt x="1210" y="218"/>
                </a:lnTo>
                <a:lnTo>
                  <a:pt x="1214" y="215"/>
                </a:lnTo>
                <a:lnTo>
                  <a:pt x="1214" y="213"/>
                </a:lnTo>
                <a:lnTo>
                  <a:pt x="1210" y="211"/>
                </a:lnTo>
                <a:lnTo>
                  <a:pt x="1203" y="209"/>
                </a:lnTo>
                <a:lnTo>
                  <a:pt x="1210" y="205"/>
                </a:lnTo>
                <a:lnTo>
                  <a:pt x="1214" y="201"/>
                </a:lnTo>
                <a:lnTo>
                  <a:pt x="1214" y="201"/>
                </a:lnTo>
                <a:lnTo>
                  <a:pt x="1208" y="199"/>
                </a:lnTo>
                <a:lnTo>
                  <a:pt x="1203" y="194"/>
                </a:lnTo>
                <a:lnTo>
                  <a:pt x="1208" y="192"/>
                </a:lnTo>
                <a:lnTo>
                  <a:pt x="1214" y="188"/>
                </a:lnTo>
                <a:lnTo>
                  <a:pt x="1214" y="188"/>
                </a:lnTo>
                <a:lnTo>
                  <a:pt x="1208" y="186"/>
                </a:lnTo>
                <a:lnTo>
                  <a:pt x="1201" y="182"/>
                </a:lnTo>
                <a:lnTo>
                  <a:pt x="1208" y="180"/>
                </a:lnTo>
                <a:lnTo>
                  <a:pt x="1212" y="175"/>
                </a:lnTo>
                <a:lnTo>
                  <a:pt x="1212" y="175"/>
                </a:lnTo>
                <a:lnTo>
                  <a:pt x="1208" y="171"/>
                </a:lnTo>
                <a:lnTo>
                  <a:pt x="1201" y="169"/>
                </a:lnTo>
                <a:lnTo>
                  <a:pt x="1206" y="165"/>
                </a:lnTo>
                <a:lnTo>
                  <a:pt x="1212" y="163"/>
                </a:lnTo>
                <a:lnTo>
                  <a:pt x="1212" y="163"/>
                </a:lnTo>
                <a:lnTo>
                  <a:pt x="1206" y="158"/>
                </a:lnTo>
                <a:lnTo>
                  <a:pt x="1201" y="156"/>
                </a:lnTo>
                <a:lnTo>
                  <a:pt x="1206" y="152"/>
                </a:lnTo>
                <a:lnTo>
                  <a:pt x="1212" y="148"/>
                </a:lnTo>
                <a:lnTo>
                  <a:pt x="1212" y="148"/>
                </a:lnTo>
                <a:lnTo>
                  <a:pt x="1206" y="146"/>
                </a:lnTo>
                <a:lnTo>
                  <a:pt x="1199" y="144"/>
                </a:lnTo>
                <a:lnTo>
                  <a:pt x="1206" y="139"/>
                </a:lnTo>
                <a:lnTo>
                  <a:pt x="1210" y="135"/>
                </a:lnTo>
                <a:lnTo>
                  <a:pt x="1210" y="135"/>
                </a:lnTo>
                <a:lnTo>
                  <a:pt x="1206" y="133"/>
                </a:lnTo>
                <a:lnTo>
                  <a:pt x="1199" y="129"/>
                </a:lnTo>
                <a:lnTo>
                  <a:pt x="1203" y="127"/>
                </a:lnTo>
                <a:lnTo>
                  <a:pt x="1210" y="123"/>
                </a:lnTo>
                <a:lnTo>
                  <a:pt x="1210" y="123"/>
                </a:lnTo>
                <a:lnTo>
                  <a:pt x="1203" y="120"/>
                </a:lnTo>
                <a:lnTo>
                  <a:pt x="1199" y="116"/>
                </a:lnTo>
                <a:lnTo>
                  <a:pt x="1203" y="112"/>
                </a:lnTo>
                <a:lnTo>
                  <a:pt x="1210" y="110"/>
                </a:lnTo>
                <a:lnTo>
                  <a:pt x="1210" y="110"/>
                </a:lnTo>
                <a:lnTo>
                  <a:pt x="1203" y="106"/>
                </a:lnTo>
                <a:lnTo>
                  <a:pt x="1197" y="104"/>
                </a:lnTo>
                <a:lnTo>
                  <a:pt x="1203" y="99"/>
                </a:lnTo>
                <a:lnTo>
                  <a:pt x="1208" y="97"/>
                </a:lnTo>
                <a:lnTo>
                  <a:pt x="1208" y="95"/>
                </a:lnTo>
                <a:lnTo>
                  <a:pt x="1203" y="93"/>
                </a:lnTo>
                <a:lnTo>
                  <a:pt x="1197" y="91"/>
                </a:lnTo>
                <a:lnTo>
                  <a:pt x="1201" y="87"/>
                </a:lnTo>
                <a:lnTo>
                  <a:pt x="1208" y="82"/>
                </a:lnTo>
                <a:lnTo>
                  <a:pt x="1208" y="82"/>
                </a:lnTo>
                <a:lnTo>
                  <a:pt x="1201" y="80"/>
                </a:lnTo>
                <a:lnTo>
                  <a:pt x="1195" y="76"/>
                </a:lnTo>
                <a:lnTo>
                  <a:pt x="1201" y="74"/>
                </a:lnTo>
                <a:lnTo>
                  <a:pt x="1208" y="70"/>
                </a:lnTo>
                <a:lnTo>
                  <a:pt x="1208" y="70"/>
                </a:lnTo>
                <a:lnTo>
                  <a:pt x="1201" y="68"/>
                </a:lnTo>
                <a:lnTo>
                  <a:pt x="1195" y="63"/>
                </a:lnTo>
                <a:lnTo>
                  <a:pt x="1201" y="61"/>
                </a:lnTo>
                <a:lnTo>
                  <a:pt x="1206" y="57"/>
                </a:lnTo>
                <a:lnTo>
                  <a:pt x="1206" y="57"/>
                </a:lnTo>
                <a:lnTo>
                  <a:pt x="1201" y="53"/>
                </a:lnTo>
                <a:lnTo>
                  <a:pt x="1195" y="51"/>
                </a:lnTo>
                <a:lnTo>
                  <a:pt x="1199" y="47"/>
                </a:lnTo>
                <a:lnTo>
                  <a:pt x="1206" y="44"/>
                </a:lnTo>
                <a:lnTo>
                  <a:pt x="1206" y="44"/>
                </a:lnTo>
                <a:lnTo>
                  <a:pt x="1199" y="40"/>
                </a:lnTo>
                <a:lnTo>
                  <a:pt x="1193" y="38"/>
                </a:lnTo>
                <a:lnTo>
                  <a:pt x="1199" y="34"/>
                </a:lnTo>
                <a:lnTo>
                  <a:pt x="1206" y="30"/>
                </a:lnTo>
                <a:lnTo>
                  <a:pt x="1206" y="30"/>
                </a:lnTo>
                <a:lnTo>
                  <a:pt x="1199" y="28"/>
                </a:lnTo>
                <a:lnTo>
                  <a:pt x="1193" y="25"/>
                </a:lnTo>
                <a:lnTo>
                  <a:pt x="1199" y="21"/>
                </a:lnTo>
                <a:lnTo>
                  <a:pt x="1203" y="17"/>
                </a:lnTo>
                <a:lnTo>
                  <a:pt x="1203" y="17"/>
                </a:lnTo>
                <a:lnTo>
                  <a:pt x="1197" y="15"/>
                </a:lnTo>
                <a:lnTo>
                  <a:pt x="1193" y="11"/>
                </a:lnTo>
                <a:lnTo>
                  <a:pt x="1197" y="9"/>
                </a:lnTo>
                <a:lnTo>
                  <a:pt x="1203" y="4"/>
                </a:ln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500"/>
              <a:buFont typeface="Arial"/>
              <a:buNone/>
            </a:pPr>
            <a:r>
              <a:rPr lang="en-US" sz="1500" b="1" i="0" u="none" strike="noStrike" cap="none">
                <a:solidFill>
                  <a:srgbClr val="FFFFFF"/>
                </a:solidFill>
                <a:latin typeface="Arial"/>
                <a:ea typeface="Arial"/>
                <a:cs typeface="Arial"/>
                <a:sym typeface="Arial"/>
              </a:rPr>
              <a:t>Relationship</a:t>
            </a:r>
            <a:endParaRPr/>
          </a:p>
        </p:txBody>
      </p:sp>
      <p:sp>
        <p:nvSpPr>
          <p:cNvPr id="717" name="Google Shape;717;p33"/>
          <p:cNvSpPr/>
          <p:nvPr/>
        </p:nvSpPr>
        <p:spPr>
          <a:xfrm>
            <a:off x="4141320" y="984566"/>
            <a:ext cx="845744" cy="416774"/>
          </a:xfrm>
          <a:prstGeom prst="leftRightArrow">
            <a:avLst>
              <a:gd name="adj1" fmla="val 50000"/>
              <a:gd name="adj2" fmla="val 50000"/>
            </a:avLst>
          </a:prstGeom>
          <a:solidFill>
            <a:schemeClr val="lt1"/>
          </a:solid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pic>
        <p:nvPicPr>
          <p:cNvPr id="718" name="Google Shape;718;p33"/>
          <p:cNvPicPr preferRelativeResize="0"/>
          <p:nvPr/>
        </p:nvPicPr>
        <p:blipFill rotWithShape="1">
          <a:blip r:embed="rId3">
            <a:alphaModFix/>
          </a:blip>
          <a:srcRect/>
          <a:stretch/>
        </p:blipFill>
        <p:spPr>
          <a:xfrm>
            <a:off x="1655645" y="3373227"/>
            <a:ext cx="2024095" cy="1461826"/>
          </a:xfrm>
          <a:prstGeom prst="rect">
            <a:avLst/>
          </a:prstGeom>
          <a:noFill/>
          <a:ln>
            <a:noFill/>
          </a:ln>
          <a:effectLst>
            <a:outerShdw blurRad="50800" dist="38100" dir="2700000" algn="tl" rotWithShape="0">
              <a:srgbClr val="000000">
                <a:alpha val="40000"/>
              </a:srgbClr>
            </a:outerShdw>
          </a:effectLst>
        </p:spPr>
      </p:pic>
      <p:pic>
        <p:nvPicPr>
          <p:cNvPr id="719" name="Google Shape;719;p33"/>
          <p:cNvPicPr preferRelativeResize="0"/>
          <p:nvPr/>
        </p:nvPicPr>
        <p:blipFill rotWithShape="1">
          <a:blip r:embed="rId4">
            <a:alphaModFix/>
          </a:blip>
          <a:srcRect t="13651" b="29230"/>
          <a:stretch/>
        </p:blipFill>
        <p:spPr>
          <a:xfrm>
            <a:off x="5568269" y="3373227"/>
            <a:ext cx="1709986" cy="1465058"/>
          </a:xfrm>
          <a:prstGeom prst="rect">
            <a:avLst/>
          </a:prstGeom>
          <a:noFill/>
          <a:ln>
            <a:noFill/>
          </a:ln>
          <a:effectLst>
            <a:outerShdw blurRad="50800" dist="38100" dir="2700000" algn="tl" rotWithShape="0">
              <a:srgbClr val="000000">
                <a:alpha val="40000"/>
              </a:srgbClr>
            </a:outerShdw>
          </a:effectLst>
        </p:spPr>
      </p:pic>
      <p:pic>
        <p:nvPicPr>
          <p:cNvPr id="720" name="Google Shape;720;p33"/>
          <p:cNvPicPr preferRelativeResize="0"/>
          <p:nvPr/>
        </p:nvPicPr>
        <p:blipFill rotWithShape="1">
          <a:blip r:embed="rId5">
            <a:alphaModFix/>
          </a:blip>
          <a:srcRect/>
          <a:stretch/>
        </p:blipFill>
        <p:spPr>
          <a:xfrm>
            <a:off x="7712194" y="296855"/>
            <a:ext cx="1323624" cy="195697"/>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4"/>
          <p:cNvSpPr/>
          <p:nvPr/>
        </p:nvSpPr>
        <p:spPr>
          <a:xfrm>
            <a:off x="5639486" y="1064405"/>
            <a:ext cx="1769452" cy="41313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rgbClr val="FFFFFF"/>
                </a:solidFill>
                <a:latin typeface="Arial"/>
                <a:ea typeface="Arial"/>
                <a:cs typeface="Arial"/>
                <a:sym typeface="Arial"/>
              </a:rPr>
              <a:t>Interdependent</a:t>
            </a:r>
            <a:endParaRPr/>
          </a:p>
        </p:txBody>
      </p:sp>
      <p:sp>
        <p:nvSpPr>
          <p:cNvPr id="727" name="Google Shape;727;p34"/>
          <p:cNvSpPr/>
          <p:nvPr/>
        </p:nvSpPr>
        <p:spPr>
          <a:xfrm>
            <a:off x="5639486" y="1764381"/>
            <a:ext cx="1769452" cy="41313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rgbClr val="FFFFFF"/>
                </a:solidFill>
                <a:latin typeface="Arial"/>
                <a:ea typeface="Arial"/>
                <a:cs typeface="Arial"/>
                <a:sym typeface="Arial"/>
              </a:rPr>
              <a:t>Status</a:t>
            </a:r>
            <a:endParaRPr/>
          </a:p>
        </p:txBody>
      </p:sp>
      <p:sp>
        <p:nvSpPr>
          <p:cNvPr id="728" name="Google Shape;728;p34"/>
          <p:cNvSpPr/>
          <p:nvPr/>
        </p:nvSpPr>
        <p:spPr>
          <a:xfrm>
            <a:off x="5638657" y="2510073"/>
            <a:ext cx="1769452" cy="41313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rgbClr val="FFFFFF"/>
                </a:solidFill>
                <a:latin typeface="Arial"/>
                <a:ea typeface="Arial"/>
                <a:cs typeface="Arial"/>
                <a:sym typeface="Arial"/>
              </a:rPr>
              <a:t>Certainty</a:t>
            </a:r>
            <a:endParaRPr/>
          </a:p>
        </p:txBody>
      </p:sp>
      <p:sp>
        <p:nvSpPr>
          <p:cNvPr id="729" name="Google Shape;729;p34"/>
          <p:cNvSpPr/>
          <p:nvPr/>
        </p:nvSpPr>
        <p:spPr>
          <a:xfrm>
            <a:off x="5638657" y="3208151"/>
            <a:ext cx="1769452" cy="41313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rgbClr val="FFFFFF"/>
                </a:solidFill>
                <a:latin typeface="Arial"/>
                <a:ea typeface="Arial"/>
                <a:cs typeface="Arial"/>
                <a:sym typeface="Arial"/>
              </a:rPr>
              <a:t>Indirect</a:t>
            </a:r>
            <a:endParaRPr/>
          </a:p>
        </p:txBody>
      </p:sp>
      <p:sp>
        <p:nvSpPr>
          <p:cNvPr id="730" name="Google Shape;730;p34"/>
          <p:cNvSpPr/>
          <p:nvPr/>
        </p:nvSpPr>
        <p:spPr>
          <a:xfrm>
            <a:off x="5638657" y="3953385"/>
            <a:ext cx="1769452" cy="41313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rgbClr val="FFFFFF"/>
                </a:solidFill>
                <a:latin typeface="Arial"/>
                <a:ea typeface="Arial"/>
                <a:cs typeface="Arial"/>
                <a:sym typeface="Arial"/>
              </a:rPr>
              <a:t>Relationship</a:t>
            </a:r>
            <a:endParaRPr/>
          </a:p>
        </p:txBody>
      </p:sp>
      <p:sp>
        <p:nvSpPr>
          <p:cNvPr id="731" name="Google Shape;731;p34"/>
          <p:cNvSpPr/>
          <p:nvPr/>
        </p:nvSpPr>
        <p:spPr>
          <a:xfrm>
            <a:off x="452672" y="1064405"/>
            <a:ext cx="1769452" cy="413132"/>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rgbClr val="FFFFFF"/>
                </a:solidFill>
                <a:latin typeface="Arial"/>
                <a:ea typeface="Arial"/>
                <a:cs typeface="Arial"/>
                <a:sym typeface="Arial"/>
              </a:rPr>
              <a:t>Independent</a:t>
            </a:r>
            <a:endParaRPr/>
          </a:p>
        </p:txBody>
      </p:sp>
      <p:sp>
        <p:nvSpPr>
          <p:cNvPr id="732" name="Google Shape;732;p34"/>
          <p:cNvSpPr/>
          <p:nvPr/>
        </p:nvSpPr>
        <p:spPr>
          <a:xfrm>
            <a:off x="452672" y="1792155"/>
            <a:ext cx="1769452" cy="413132"/>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rgbClr val="FFFFFF"/>
                </a:solidFill>
                <a:latin typeface="Arial"/>
                <a:ea typeface="Arial"/>
                <a:cs typeface="Arial"/>
                <a:sym typeface="Arial"/>
              </a:rPr>
              <a:t>Egalitarianism</a:t>
            </a:r>
            <a:endParaRPr/>
          </a:p>
        </p:txBody>
      </p:sp>
      <p:sp>
        <p:nvSpPr>
          <p:cNvPr id="733" name="Google Shape;733;p34"/>
          <p:cNvSpPr/>
          <p:nvPr/>
        </p:nvSpPr>
        <p:spPr>
          <a:xfrm>
            <a:off x="452672" y="2510073"/>
            <a:ext cx="1769452" cy="413132"/>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rgbClr val="FFFFFF"/>
                </a:solidFill>
                <a:latin typeface="Arial"/>
                <a:ea typeface="Arial"/>
                <a:cs typeface="Arial"/>
                <a:sym typeface="Arial"/>
              </a:rPr>
              <a:t>Risk</a:t>
            </a:r>
            <a:endParaRPr/>
          </a:p>
        </p:txBody>
      </p:sp>
      <p:sp>
        <p:nvSpPr>
          <p:cNvPr id="734" name="Google Shape;734;p34"/>
          <p:cNvSpPr/>
          <p:nvPr/>
        </p:nvSpPr>
        <p:spPr>
          <a:xfrm>
            <a:off x="452672" y="3206668"/>
            <a:ext cx="1769452" cy="413132"/>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rgbClr val="FFFFFF"/>
                </a:solidFill>
                <a:latin typeface="Arial"/>
                <a:ea typeface="Arial"/>
                <a:cs typeface="Arial"/>
                <a:sym typeface="Arial"/>
              </a:rPr>
              <a:t>Direct</a:t>
            </a:r>
            <a:endParaRPr/>
          </a:p>
        </p:txBody>
      </p:sp>
      <p:sp>
        <p:nvSpPr>
          <p:cNvPr id="735" name="Google Shape;735;p34"/>
          <p:cNvSpPr/>
          <p:nvPr/>
        </p:nvSpPr>
        <p:spPr>
          <a:xfrm>
            <a:off x="452672" y="3953385"/>
            <a:ext cx="1769452" cy="413132"/>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rgbClr val="FFFFFF"/>
                </a:solidFill>
                <a:latin typeface="Arial"/>
                <a:ea typeface="Arial"/>
                <a:cs typeface="Arial"/>
                <a:sym typeface="Arial"/>
              </a:rPr>
              <a:t>Task</a:t>
            </a:r>
            <a:endParaRPr/>
          </a:p>
        </p:txBody>
      </p:sp>
      <p:sp>
        <p:nvSpPr>
          <p:cNvPr id="736" name="Google Shape;736;p34"/>
          <p:cNvSpPr/>
          <p:nvPr/>
        </p:nvSpPr>
        <p:spPr>
          <a:xfrm rot="10800000">
            <a:off x="7649722" y="3304502"/>
            <a:ext cx="216000" cy="162000"/>
          </a:xfrm>
          <a:prstGeom prst="triangle">
            <a:avLst>
              <a:gd name="adj"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sp>
        <p:nvSpPr>
          <p:cNvPr id="737" name="Google Shape;737;p34"/>
          <p:cNvSpPr/>
          <p:nvPr/>
        </p:nvSpPr>
        <p:spPr>
          <a:xfrm>
            <a:off x="7663222" y="3845175"/>
            <a:ext cx="189000" cy="189000"/>
          </a:xfrm>
          <a:prstGeom prst="pentagon">
            <a:avLst>
              <a:gd name="hf" fmla="val 105146"/>
              <a:gd name="vf" fmla="val 110557"/>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sp>
        <p:nvSpPr>
          <p:cNvPr id="738" name="Google Shape;738;p34"/>
          <p:cNvSpPr/>
          <p:nvPr/>
        </p:nvSpPr>
        <p:spPr>
          <a:xfrm rot="2653600">
            <a:off x="7676722" y="1614959"/>
            <a:ext cx="162000" cy="162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sp>
        <p:nvSpPr>
          <p:cNvPr id="739" name="Google Shape;739;p34"/>
          <p:cNvSpPr/>
          <p:nvPr/>
        </p:nvSpPr>
        <p:spPr>
          <a:xfrm>
            <a:off x="7676722" y="2170718"/>
            <a:ext cx="162000" cy="1620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sp>
        <p:nvSpPr>
          <p:cNvPr id="740" name="Google Shape;740;p34"/>
          <p:cNvSpPr/>
          <p:nvPr/>
        </p:nvSpPr>
        <p:spPr>
          <a:xfrm>
            <a:off x="7649722" y="2684816"/>
            <a:ext cx="216000" cy="162000"/>
          </a:xfrm>
          <a:prstGeom prst="triangle">
            <a:avLst>
              <a:gd name="adj" fmla="val 5000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sp>
        <p:nvSpPr>
          <p:cNvPr id="741" name="Google Shape;741;p34"/>
          <p:cNvSpPr txBox="1"/>
          <p:nvPr/>
        </p:nvSpPr>
        <p:spPr>
          <a:xfrm>
            <a:off x="7877069" y="1539587"/>
            <a:ext cx="973343"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C00000"/>
                </a:solidFill>
                <a:latin typeface="Arial"/>
                <a:ea typeface="Arial"/>
                <a:cs typeface="Arial"/>
                <a:sym typeface="Arial"/>
              </a:rPr>
              <a:t>Singapore</a:t>
            </a:r>
            <a:endParaRPr sz="1350">
              <a:solidFill>
                <a:srgbClr val="C00000"/>
              </a:solidFill>
              <a:latin typeface="Arial"/>
              <a:ea typeface="Arial"/>
              <a:cs typeface="Arial"/>
              <a:sym typeface="Arial"/>
            </a:endParaRPr>
          </a:p>
        </p:txBody>
      </p:sp>
      <p:sp>
        <p:nvSpPr>
          <p:cNvPr id="742" name="Google Shape;742;p34"/>
          <p:cNvSpPr txBox="1"/>
          <p:nvPr/>
        </p:nvSpPr>
        <p:spPr>
          <a:xfrm>
            <a:off x="7877069" y="2110083"/>
            <a:ext cx="559769"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002060"/>
                </a:solidFill>
                <a:latin typeface="Arial"/>
                <a:ea typeface="Arial"/>
                <a:cs typeface="Arial"/>
                <a:sym typeface="Arial"/>
              </a:rPr>
              <a:t>India</a:t>
            </a:r>
            <a:endParaRPr sz="1350">
              <a:solidFill>
                <a:srgbClr val="002060"/>
              </a:solidFill>
              <a:latin typeface="Arial"/>
              <a:ea typeface="Arial"/>
              <a:cs typeface="Arial"/>
              <a:sym typeface="Arial"/>
            </a:endParaRPr>
          </a:p>
        </p:txBody>
      </p:sp>
      <p:sp>
        <p:nvSpPr>
          <p:cNvPr id="743" name="Google Shape;743;p34"/>
          <p:cNvSpPr txBox="1"/>
          <p:nvPr/>
        </p:nvSpPr>
        <p:spPr>
          <a:xfrm>
            <a:off x="7877069" y="2654201"/>
            <a:ext cx="636713"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00B050"/>
                </a:solidFill>
                <a:latin typeface="Arial"/>
                <a:ea typeface="Arial"/>
                <a:cs typeface="Arial"/>
                <a:sym typeface="Arial"/>
              </a:rPr>
              <a:t>China</a:t>
            </a:r>
            <a:endParaRPr/>
          </a:p>
        </p:txBody>
      </p:sp>
      <p:sp>
        <p:nvSpPr>
          <p:cNvPr id="744" name="Google Shape;744;p34"/>
          <p:cNvSpPr txBox="1"/>
          <p:nvPr/>
        </p:nvSpPr>
        <p:spPr>
          <a:xfrm>
            <a:off x="7877069" y="3211508"/>
            <a:ext cx="540533"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FFC000"/>
                </a:solidFill>
                <a:latin typeface="Arial"/>
                <a:ea typeface="Arial"/>
                <a:cs typeface="Arial"/>
                <a:sym typeface="Arial"/>
              </a:rPr>
              <a:t>USA</a:t>
            </a:r>
            <a:endParaRPr/>
          </a:p>
        </p:txBody>
      </p:sp>
      <p:sp>
        <p:nvSpPr>
          <p:cNvPr id="745" name="Google Shape;745;p34"/>
          <p:cNvSpPr txBox="1"/>
          <p:nvPr/>
        </p:nvSpPr>
        <p:spPr>
          <a:xfrm>
            <a:off x="7877069" y="3821570"/>
            <a:ext cx="896399"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7030A0"/>
                </a:solidFill>
                <a:latin typeface="Arial"/>
                <a:ea typeface="Arial"/>
                <a:cs typeface="Arial"/>
                <a:sym typeface="Arial"/>
              </a:rPr>
              <a:t>Germany</a:t>
            </a:r>
            <a:endParaRPr/>
          </a:p>
        </p:txBody>
      </p:sp>
      <p:sp>
        <p:nvSpPr>
          <p:cNvPr id="746" name="Google Shape;746;p34"/>
          <p:cNvSpPr txBox="1"/>
          <p:nvPr/>
        </p:nvSpPr>
        <p:spPr>
          <a:xfrm>
            <a:off x="332676" y="294829"/>
            <a:ext cx="7342742"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GlobeSmart Country Profiles</a:t>
            </a:r>
            <a:endParaRPr sz="1800" b="0">
              <a:solidFill>
                <a:srgbClr val="595959"/>
              </a:solidFill>
              <a:latin typeface="Arial"/>
              <a:ea typeface="Arial"/>
              <a:cs typeface="Arial"/>
              <a:sym typeface="Arial"/>
            </a:endParaRPr>
          </a:p>
        </p:txBody>
      </p:sp>
      <p:pic>
        <p:nvPicPr>
          <p:cNvPr id="747" name="Google Shape;747;p34"/>
          <p:cNvPicPr preferRelativeResize="0"/>
          <p:nvPr/>
        </p:nvPicPr>
        <p:blipFill rotWithShape="1">
          <a:blip r:embed="rId3">
            <a:alphaModFix/>
          </a:blip>
          <a:srcRect/>
          <a:stretch/>
        </p:blipFill>
        <p:spPr>
          <a:xfrm>
            <a:off x="2310827" y="1133858"/>
            <a:ext cx="3309615" cy="3146580"/>
          </a:xfrm>
          <a:prstGeom prst="rect">
            <a:avLst/>
          </a:prstGeom>
          <a:noFill/>
          <a:ln>
            <a:noFill/>
          </a:ln>
        </p:spPr>
      </p:pic>
      <p:pic>
        <p:nvPicPr>
          <p:cNvPr id="748" name="Google Shape;748;p34"/>
          <p:cNvPicPr preferRelativeResize="0"/>
          <p:nvPr/>
        </p:nvPicPr>
        <p:blipFill rotWithShape="1">
          <a:blip r:embed="rId4">
            <a:alphaModFix/>
          </a:blip>
          <a:srcRect/>
          <a:stretch/>
        </p:blipFill>
        <p:spPr>
          <a:xfrm>
            <a:off x="7712194" y="296855"/>
            <a:ext cx="1323624" cy="195697"/>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35"/>
          <p:cNvSpPr txBox="1"/>
          <p:nvPr/>
        </p:nvSpPr>
        <p:spPr>
          <a:xfrm>
            <a:off x="332676" y="294829"/>
            <a:ext cx="7342742"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Diversity of culture and personality is essential to founding teams</a:t>
            </a:r>
            <a:endParaRPr sz="1800" b="0">
              <a:solidFill>
                <a:srgbClr val="595959"/>
              </a:solidFill>
              <a:latin typeface="Arial"/>
              <a:ea typeface="Arial"/>
              <a:cs typeface="Arial"/>
              <a:sym typeface="Arial"/>
            </a:endParaRPr>
          </a:p>
        </p:txBody>
      </p:sp>
      <p:pic>
        <p:nvPicPr>
          <p:cNvPr id="755" name="Google Shape;755;p35"/>
          <p:cNvPicPr preferRelativeResize="0"/>
          <p:nvPr/>
        </p:nvPicPr>
        <p:blipFill rotWithShape="1">
          <a:blip r:embed="rId3">
            <a:alphaModFix/>
          </a:blip>
          <a:srcRect/>
          <a:stretch/>
        </p:blipFill>
        <p:spPr>
          <a:xfrm>
            <a:off x="7712194" y="296855"/>
            <a:ext cx="1323624" cy="195697"/>
          </a:xfrm>
          <a:prstGeom prst="rect">
            <a:avLst/>
          </a:prstGeom>
          <a:noFill/>
          <a:ln>
            <a:noFill/>
          </a:ln>
        </p:spPr>
      </p:pic>
      <p:sp>
        <p:nvSpPr>
          <p:cNvPr id="756" name="Google Shape;756;p35"/>
          <p:cNvSpPr txBox="1"/>
          <p:nvPr/>
        </p:nvSpPr>
        <p:spPr>
          <a:xfrm>
            <a:off x="1323923" y="1267251"/>
            <a:ext cx="2585263" cy="2077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1">
                <a:solidFill>
                  <a:schemeClr val="dk1"/>
                </a:solidFill>
                <a:latin typeface="Arial"/>
                <a:ea typeface="Arial"/>
                <a:cs typeface="Arial"/>
                <a:sym typeface="Arial"/>
              </a:rPr>
              <a:t>Better customer understanding</a:t>
            </a:r>
            <a:endParaRPr/>
          </a:p>
        </p:txBody>
      </p:sp>
      <p:pic>
        <p:nvPicPr>
          <p:cNvPr id="757" name="Google Shape;757;p35"/>
          <p:cNvPicPr preferRelativeResize="0"/>
          <p:nvPr/>
        </p:nvPicPr>
        <p:blipFill rotWithShape="1">
          <a:blip r:embed="rId4">
            <a:alphaModFix/>
          </a:blip>
          <a:srcRect/>
          <a:stretch/>
        </p:blipFill>
        <p:spPr>
          <a:xfrm>
            <a:off x="461882" y="1138550"/>
            <a:ext cx="687621" cy="458414"/>
          </a:xfrm>
          <a:prstGeom prst="rect">
            <a:avLst/>
          </a:prstGeom>
          <a:noFill/>
          <a:ln>
            <a:noFill/>
          </a:ln>
        </p:spPr>
      </p:pic>
      <p:pic>
        <p:nvPicPr>
          <p:cNvPr id="758" name="Google Shape;758;p35"/>
          <p:cNvPicPr preferRelativeResize="0"/>
          <p:nvPr/>
        </p:nvPicPr>
        <p:blipFill rotWithShape="1">
          <a:blip r:embed="rId4">
            <a:alphaModFix/>
          </a:blip>
          <a:srcRect/>
          <a:stretch/>
        </p:blipFill>
        <p:spPr>
          <a:xfrm>
            <a:off x="461882" y="1928159"/>
            <a:ext cx="687621" cy="458414"/>
          </a:xfrm>
          <a:prstGeom prst="rect">
            <a:avLst/>
          </a:prstGeom>
          <a:noFill/>
          <a:ln>
            <a:noFill/>
          </a:ln>
        </p:spPr>
      </p:pic>
      <p:pic>
        <p:nvPicPr>
          <p:cNvPr id="759" name="Google Shape;759;p35"/>
          <p:cNvPicPr preferRelativeResize="0"/>
          <p:nvPr/>
        </p:nvPicPr>
        <p:blipFill rotWithShape="1">
          <a:blip r:embed="rId4">
            <a:alphaModFix/>
          </a:blip>
          <a:srcRect/>
          <a:stretch/>
        </p:blipFill>
        <p:spPr>
          <a:xfrm>
            <a:off x="461881" y="3522886"/>
            <a:ext cx="687621" cy="458414"/>
          </a:xfrm>
          <a:prstGeom prst="rect">
            <a:avLst/>
          </a:prstGeom>
          <a:noFill/>
          <a:ln>
            <a:noFill/>
          </a:ln>
        </p:spPr>
      </p:pic>
      <p:pic>
        <p:nvPicPr>
          <p:cNvPr id="760" name="Google Shape;760;p35"/>
          <p:cNvPicPr preferRelativeResize="0"/>
          <p:nvPr/>
        </p:nvPicPr>
        <p:blipFill rotWithShape="1">
          <a:blip r:embed="rId4">
            <a:alphaModFix/>
          </a:blip>
          <a:srcRect/>
          <a:stretch/>
        </p:blipFill>
        <p:spPr>
          <a:xfrm>
            <a:off x="461882" y="2714589"/>
            <a:ext cx="687621" cy="458414"/>
          </a:xfrm>
          <a:prstGeom prst="rect">
            <a:avLst/>
          </a:prstGeom>
          <a:noFill/>
          <a:ln>
            <a:noFill/>
          </a:ln>
        </p:spPr>
      </p:pic>
      <p:sp>
        <p:nvSpPr>
          <p:cNvPr id="761" name="Google Shape;761;p35"/>
          <p:cNvSpPr txBox="1"/>
          <p:nvPr/>
        </p:nvSpPr>
        <p:spPr>
          <a:xfrm>
            <a:off x="1323922" y="2053492"/>
            <a:ext cx="2585263" cy="2077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1">
                <a:solidFill>
                  <a:schemeClr val="dk1"/>
                </a:solidFill>
                <a:latin typeface="Arial"/>
                <a:ea typeface="Arial"/>
                <a:cs typeface="Arial"/>
                <a:sym typeface="Arial"/>
              </a:rPr>
              <a:t>Greater innovation &amp; creativity</a:t>
            </a:r>
            <a:endParaRPr/>
          </a:p>
        </p:txBody>
      </p:sp>
      <p:sp>
        <p:nvSpPr>
          <p:cNvPr id="762" name="Google Shape;762;p35"/>
          <p:cNvSpPr txBox="1"/>
          <p:nvPr/>
        </p:nvSpPr>
        <p:spPr>
          <a:xfrm>
            <a:off x="1323923" y="3625975"/>
            <a:ext cx="2585263" cy="2077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1">
                <a:solidFill>
                  <a:schemeClr val="dk1"/>
                </a:solidFill>
                <a:latin typeface="Arial"/>
                <a:ea typeface="Arial"/>
                <a:cs typeface="Arial"/>
                <a:sym typeface="Arial"/>
              </a:rPr>
              <a:t>Better business results</a:t>
            </a:r>
            <a:endParaRPr/>
          </a:p>
        </p:txBody>
      </p:sp>
      <p:sp>
        <p:nvSpPr>
          <p:cNvPr id="763" name="Google Shape;763;p35"/>
          <p:cNvSpPr txBox="1"/>
          <p:nvPr/>
        </p:nvSpPr>
        <p:spPr>
          <a:xfrm>
            <a:off x="1323923" y="2839733"/>
            <a:ext cx="2585263" cy="2077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1">
                <a:solidFill>
                  <a:schemeClr val="dk1"/>
                </a:solidFill>
                <a:latin typeface="Arial"/>
                <a:ea typeface="Arial"/>
                <a:cs typeface="Arial"/>
                <a:sym typeface="Arial"/>
              </a:rPr>
              <a:t>Easier to hire and retain talent</a:t>
            </a:r>
            <a:endParaRPr/>
          </a:p>
        </p:txBody>
      </p:sp>
      <p:sp>
        <p:nvSpPr>
          <p:cNvPr id="764" name="Google Shape;764;p35"/>
          <p:cNvSpPr/>
          <p:nvPr/>
        </p:nvSpPr>
        <p:spPr>
          <a:xfrm>
            <a:off x="4268346" y="2019897"/>
            <a:ext cx="4238625" cy="724432"/>
          </a:xfrm>
          <a:prstGeom prst="rect">
            <a:avLst/>
          </a:prstGeom>
          <a:solidFill>
            <a:schemeClr val="lt1"/>
          </a:solidFill>
          <a:ln>
            <a:noFill/>
          </a:ln>
        </p:spPr>
        <p:txBody>
          <a:bodyPr spcFirstLastPara="1" wrap="square" lIns="27000" tIns="54850" rIns="0" bIns="54850" anchor="t" anchorCtr="0">
            <a:noAutofit/>
          </a:bodyPr>
          <a:lstStyle/>
          <a:p>
            <a:pPr marL="0" marR="0" lvl="0" indent="0" algn="l" rtl="0">
              <a:spcBef>
                <a:spcPts val="0"/>
              </a:spcBef>
              <a:spcAft>
                <a:spcPts val="0"/>
              </a:spcAft>
              <a:buNone/>
            </a:pPr>
            <a:r>
              <a:rPr lang="en-US" sz="1200" i="1">
                <a:solidFill>
                  <a:schemeClr val="dk1"/>
                </a:solidFill>
                <a:latin typeface="Arial"/>
                <a:ea typeface="Arial"/>
                <a:cs typeface="Arial"/>
                <a:sym typeface="Arial"/>
              </a:rPr>
              <a:t>HBR 2018: </a:t>
            </a:r>
            <a:r>
              <a:rPr lang="en-US" sz="1200">
                <a:solidFill>
                  <a:schemeClr val="dk1"/>
                </a:solidFill>
                <a:latin typeface="Arial"/>
                <a:ea typeface="Arial"/>
                <a:cs typeface="Arial"/>
                <a:sym typeface="Arial"/>
              </a:rPr>
              <a:t>Cognitively diverse teams solve problems much faster (HBR, 2017)</a:t>
            </a:r>
            <a:endParaRPr/>
          </a:p>
        </p:txBody>
      </p:sp>
      <p:sp>
        <p:nvSpPr>
          <p:cNvPr id="765" name="Google Shape;765;p35"/>
          <p:cNvSpPr/>
          <p:nvPr/>
        </p:nvSpPr>
        <p:spPr>
          <a:xfrm>
            <a:off x="4269313" y="2787105"/>
            <a:ext cx="4239479" cy="759682"/>
          </a:xfrm>
          <a:prstGeom prst="rect">
            <a:avLst/>
          </a:prstGeom>
          <a:solidFill>
            <a:schemeClr val="lt1"/>
          </a:solidFill>
          <a:ln>
            <a:noFill/>
          </a:ln>
        </p:spPr>
        <p:txBody>
          <a:bodyPr spcFirstLastPara="1" wrap="square" lIns="27000" tIns="54850" rIns="0" bIns="54850" anchor="t" anchorCtr="0">
            <a:noAutofit/>
          </a:bodyPr>
          <a:lstStyle/>
          <a:p>
            <a:pPr marL="0" marR="0" lvl="0" indent="0" algn="l" rtl="0">
              <a:spcBef>
                <a:spcPts val="0"/>
              </a:spcBef>
              <a:spcAft>
                <a:spcPts val="0"/>
              </a:spcAft>
              <a:buNone/>
            </a:pPr>
            <a:r>
              <a:rPr lang="en-US" sz="1200" i="1">
                <a:solidFill>
                  <a:schemeClr val="dk1"/>
                </a:solidFill>
                <a:latin typeface="Arial"/>
                <a:ea typeface="Arial"/>
                <a:cs typeface="Arial"/>
                <a:sym typeface="Arial"/>
              </a:rPr>
              <a:t>Women Ahead 2017: </a:t>
            </a:r>
            <a:r>
              <a:rPr lang="en-US" sz="1200">
                <a:solidFill>
                  <a:schemeClr val="dk1"/>
                </a:solidFill>
                <a:latin typeface="Arial"/>
                <a:ea typeface="Arial"/>
                <a:cs typeface="Arial"/>
                <a:sym typeface="Arial"/>
              </a:rPr>
              <a:t>Supporting employee networks for specific demographic groups has a direct link to employee retention and engagement</a:t>
            </a:r>
            <a:endParaRPr sz="1200">
              <a:solidFill>
                <a:schemeClr val="dk1"/>
              </a:solidFill>
              <a:latin typeface="Arial"/>
              <a:ea typeface="Arial"/>
              <a:cs typeface="Arial"/>
              <a:sym typeface="Arial"/>
            </a:endParaRPr>
          </a:p>
        </p:txBody>
      </p:sp>
      <p:sp>
        <p:nvSpPr>
          <p:cNvPr id="766" name="Google Shape;766;p35"/>
          <p:cNvSpPr/>
          <p:nvPr/>
        </p:nvSpPr>
        <p:spPr>
          <a:xfrm>
            <a:off x="4267199" y="1205075"/>
            <a:ext cx="4238625" cy="707262"/>
          </a:xfrm>
          <a:prstGeom prst="rect">
            <a:avLst/>
          </a:prstGeom>
          <a:solidFill>
            <a:schemeClr val="lt1"/>
          </a:solidFill>
          <a:ln>
            <a:noFill/>
          </a:ln>
        </p:spPr>
        <p:txBody>
          <a:bodyPr spcFirstLastPara="1" wrap="square" lIns="27000" tIns="54850" rIns="0" bIns="54850" anchor="t" anchorCtr="0">
            <a:noAutofit/>
          </a:bodyPr>
          <a:lstStyle/>
          <a:p>
            <a:pPr marL="0" marR="0" lvl="0" indent="0" algn="l" rtl="0">
              <a:spcBef>
                <a:spcPts val="0"/>
              </a:spcBef>
              <a:spcAft>
                <a:spcPts val="0"/>
              </a:spcAft>
              <a:buNone/>
            </a:pPr>
            <a:r>
              <a:rPr lang="en-US" sz="1200" i="1">
                <a:solidFill>
                  <a:schemeClr val="dk1"/>
                </a:solidFill>
                <a:latin typeface="Arial"/>
                <a:ea typeface="Arial"/>
                <a:cs typeface="Arial"/>
                <a:sym typeface="Arial"/>
              </a:rPr>
              <a:t>LinkedIn 2018: </a:t>
            </a:r>
            <a:r>
              <a:rPr lang="en-US" sz="1200">
                <a:solidFill>
                  <a:schemeClr val="dk1"/>
                </a:solidFill>
                <a:latin typeface="Arial"/>
                <a:ea typeface="Arial"/>
                <a:cs typeface="Arial"/>
                <a:sym typeface="Arial"/>
              </a:rPr>
              <a:t>Nearly half (49%) of employers say they focus on diversity to better represent their customers</a:t>
            </a:r>
            <a:endParaRPr sz="1200">
              <a:solidFill>
                <a:schemeClr val="dk1"/>
              </a:solidFill>
              <a:latin typeface="Arial"/>
              <a:ea typeface="Arial"/>
              <a:cs typeface="Arial"/>
              <a:sym typeface="Arial"/>
            </a:endParaRPr>
          </a:p>
        </p:txBody>
      </p:sp>
      <p:sp>
        <p:nvSpPr>
          <p:cNvPr id="767" name="Google Shape;767;p35"/>
          <p:cNvSpPr/>
          <p:nvPr/>
        </p:nvSpPr>
        <p:spPr>
          <a:xfrm>
            <a:off x="4269313" y="3591703"/>
            <a:ext cx="4238625" cy="829852"/>
          </a:xfrm>
          <a:prstGeom prst="rect">
            <a:avLst/>
          </a:prstGeom>
          <a:solidFill>
            <a:schemeClr val="lt1"/>
          </a:solidFill>
          <a:ln>
            <a:noFill/>
          </a:ln>
        </p:spPr>
        <p:txBody>
          <a:bodyPr spcFirstLastPara="1" wrap="square" lIns="27000" tIns="54850" rIns="0" bIns="54850" anchor="t" anchorCtr="0">
            <a:noAutofit/>
          </a:bodyPr>
          <a:lstStyle/>
          <a:p>
            <a:pPr marL="0" marR="0" lvl="0" indent="0" algn="l" rtl="0">
              <a:spcBef>
                <a:spcPts val="0"/>
              </a:spcBef>
              <a:spcAft>
                <a:spcPts val="0"/>
              </a:spcAft>
              <a:buNone/>
            </a:pPr>
            <a:r>
              <a:rPr lang="en-US" sz="1200" i="1">
                <a:solidFill>
                  <a:schemeClr val="dk1"/>
                </a:solidFill>
                <a:latin typeface="Arial"/>
                <a:ea typeface="Arial"/>
                <a:cs typeface="Arial"/>
                <a:sym typeface="Arial"/>
              </a:rPr>
              <a:t>HBR 2018</a:t>
            </a:r>
            <a:r>
              <a:rPr lang="en-US" sz="1200">
                <a:solidFill>
                  <a:schemeClr val="dk1"/>
                </a:solidFill>
                <a:latin typeface="Arial"/>
                <a:ea typeface="Arial"/>
                <a:cs typeface="Arial"/>
                <a:sym typeface="Arial"/>
              </a:rPr>
              <a:t>: The more similar the investment partners were to the founders, the lower their investments’ performance</a:t>
            </a:r>
            <a:endParaRPr sz="12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36"/>
          <p:cNvPicPr preferRelativeResize="0"/>
          <p:nvPr/>
        </p:nvPicPr>
        <p:blipFill rotWithShape="1">
          <a:blip r:embed="rId3">
            <a:alphaModFix/>
          </a:blip>
          <a:srcRect/>
          <a:stretch/>
        </p:blipFill>
        <p:spPr>
          <a:xfrm>
            <a:off x="1771650" y="980219"/>
            <a:ext cx="5014913" cy="3758453"/>
          </a:xfrm>
          <a:prstGeom prst="rect">
            <a:avLst/>
          </a:prstGeom>
          <a:noFill/>
          <a:ln>
            <a:noFill/>
          </a:ln>
        </p:spPr>
      </p:pic>
      <p:sp>
        <p:nvSpPr>
          <p:cNvPr id="774" name="Google Shape;774;p36"/>
          <p:cNvSpPr txBox="1"/>
          <p:nvPr/>
        </p:nvSpPr>
        <p:spPr>
          <a:xfrm>
            <a:off x="332676" y="294829"/>
            <a:ext cx="7342742"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The dangers of diversity when no frame is set in place</a:t>
            </a:r>
            <a:endParaRPr sz="1800" b="0">
              <a:solidFill>
                <a:srgbClr val="595959"/>
              </a:solidFill>
              <a:latin typeface="Arial"/>
              <a:ea typeface="Arial"/>
              <a:cs typeface="Arial"/>
              <a:sym typeface="Arial"/>
            </a:endParaRPr>
          </a:p>
        </p:txBody>
      </p:sp>
      <p:pic>
        <p:nvPicPr>
          <p:cNvPr id="775" name="Google Shape;775;p36"/>
          <p:cNvPicPr preferRelativeResize="0"/>
          <p:nvPr/>
        </p:nvPicPr>
        <p:blipFill rotWithShape="1">
          <a:blip r:embed="rId4">
            <a:alphaModFix/>
          </a:blip>
          <a:srcRect/>
          <a:stretch/>
        </p:blipFill>
        <p:spPr>
          <a:xfrm>
            <a:off x="7712194" y="296855"/>
            <a:ext cx="1323624" cy="195697"/>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7"/>
          <p:cNvSpPr/>
          <p:nvPr/>
        </p:nvSpPr>
        <p:spPr>
          <a:xfrm>
            <a:off x="0" y="-1188"/>
            <a:ext cx="9146220" cy="5144688"/>
          </a:xfrm>
          <a:prstGeom prst="rect">
            <a:avLst/>
          </a:pr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lt1"/>
              </a:solidFill>
              <a:latin typeface="Arial"/>
              <a:ea typeface="Arial"/>
              <a:cs typeface="Arial"/>
              <a:sym typeface="Arial"/>
            </a:endParaRPr>
          </a:p>
        </p:txBody>
      </p:sp>
      <p:sp>
        <p:nvSpPr>
          <p:cNvPr id="782" name="Google Shape;782;p37"/>
          <p:cNvSpPr txBox="1"/>
          <p:nvPr/>
        </p:nvSpPr>
        <p:spPr>
          <a:xfrm>
            <a:off x="631371" y="2363616"/>
            <a:ext cx="7903030" cy="299903"/>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endParaRPr sz="2500">
              <a:solidFill>
                <a:srgbClr val="FFFFFF"/>
              </a:solidFill>
              <a:latin typeface="Calibri"/>
              <a:ea typeface="Calibri"/>
              <a:cs typeface="Calibri"/>
              <a:sym typeface="Calibri"/>
            </a:endParaRPr>
          </a:p>
        </p:txBody>
      </p:sp>
      <p:sp>
        <p:nvSpPr>
          <p:cNvPr id="783" name="Google Shape;783;p37"/>
          <p:cNvSpPr txBox="1"/>
          <p:nvPr/>
        </p:nvSpPr>
        <p:spPr>
          <a:xfrm>
            <a:off x="740742" y="2182512"/>
            <a:ext cx="7684287" cy="274690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i="1">
                <a:solidFill>
                  <a:schemeClr val="dk1"/>
                </a:solidFill>
                <a:latin typeface="Calibri"/>
                <a:ea typeface="Calibri"/>
                <a:cs typeface="Calibri"/>
                <a:sym typeface="Calibri"/>
              </a:rPr>
              <a:t>A founding relationship is like being in a </a:t>
            </a:r>
            <a:r>
              <a:rPr lang="en-US" sz="2400" b="1" i="1">
                <a:solidFill>
                  <a:schemeClr val="dk1"/>
                </a:solidFill>
                <a:latin typeface="Calibri"/>
                <a:ea typeface="Calibri"/>
                <a:cs typeface="Calibri"/>
                <a:sym typeface="Calibri"/>
              </a:rPr>
              <a:t>marriage</a:t>
            </a:r>
            <a:r>
              <a:rPr lang="en-US" sz="2400" i="1">
                <a:solidFill>
                  <a:schemeClr val="dk1"/>
                </a:solidFill>
                <a:latin typeface="Calibri"/>
                <a:ea typeface="Calibri"/>
                <a:cs typeface="Calibri"/>
                <a:sym typeface="Calibri"/>
              </a:rPr>
              <a:t>, but many founders’ relationships come together much more quickly than a marriage, </a:t>
            </a:r>
            <a:r>
              <a:rPr lang="en-US" sz="2400" b="1" i="1">
                <a:solidFill>
                  <a:schemeClr val="dk1"/>
                </a:solidFill>
                <a:latin typeface="Calibri"/>
                <a:ea typeface="Calibri"/>
                <a:cs typeface="Calibri"/>
                <a:sym typeface="Calibri"/>
              </a:rPr>
              <a:t>with much less dating time involved…</a:t>
            </a:r>
            <a:endParaRPr/>
          </a:p>
          <a:p>
            <a:pPr marL="0" marR="0" lvl="0" indent="0" algn="ctr" rtl="0">
              <a:spcBef>
                <a:spcPts val="900"/>
              </a:spcBef>
              <a:spcAft>
                <a:spcPts val="0"/>
              </a:spcAft>
              <a:buNone/>
            </a:pPr>
            <a:endParaRPr sz="1200" b="1" i="1">
              <a:solidFill>
                <a:schemeClr val="dk1"/>
              </a:solidFill>
              <a:latin typeface="Calibri"/>
              <a:ea typeface="Calibri"/>
              <a:cs typeface="Calibri"/>
              <a:sym typeface="Calibri"/>
            </a:endParaRPr>
          </a:p>
          <a:p>
            <a:pPr marL="0" marR="0" lvl="0" indent="0" algn="ctr" rtl="0">
              <a:spcBef>
                <a:spcPts val="900"/>
              </a:spcBef>
              <a:spcAft>
                <a:spcPts val="0"/>
              </a:spcAft>
              <a:buNone/>
            </a:pPr>
            <a:r>
              <a:rPr lang="en-US" sz="2400" i="1">
                <a:solidFill>
                  <a:schemeClr val="dk1"/>
                </a:solidFill>
                <a:latin typeface="Calibri"/>
                <a:ea typeface="Calibri"/>
                <a:cs typeface="Calibri"/>
                <a:sym typeface="Calibri"/>
              </a:rPr>
              <a:t>… hence Antler’s Program is designed to optimize and expedite co-founding </a:t>
            </a:r>
            <a:endParaRPr sz="2400" i="1">
              <a:solidFill>
                <a:schemeClr val="dk1"/>
              </a:solidFill>
              <a:latin typeface="Calibri"/>
              <a:ea typeface="Calibri"/>
              <a:cs typeface="Calibri"/>
              <a:sym typeface="Calibri"/>
            </a:endParaRPr>
          </a:p>
          <a:p>
            <a:pPr marL="0" marR="0" lvl="0" indent="0" algn="ctr" rtl="0">
              <a:spcBef>
                <a:spcPts val="900"/>
              </a:spcBef>
              <a:spcAft>
                <a:spcPts val="0"/>
              </a:spcAft>
              <a:buNone/>
            </a:pPr>
            <a:endParaRPr sz="2400" b="1" i="1">
              <a:solidFill>
                <a:schemeClr val="dk1"/>
              </a:solidFill>
              <a:latin typeface="Calibri"/>
              <a:ea typeface="Calibri"/>
              <a:cs typeface="Calibri"/>
              <a:sym typeface="Calibri"/>
            </a:endParaRPr>
          </a:p>
        </p:txBody>
      </p:sp>
      <p:pic>
        <p:nvPicPr>
          <p:cNvPr id="784" name="Google Shape;784;p37"/>
          <p:cNvPicPr preferRelativeResize="0"/>
          <p:nvPr/>
        </p:nvPicPr>
        <p:blipFill rotWithShape="1">
          <a:blip r:embed="rId3">
            <a:alphaModFix/>
          </a:blip>
          <a:srcRect/>
          <a:stretch/>
        </p:blipFill>
        <p:spPr>
          <a:xfrm flipH="1">
            <a:off x="655865" y="651371"/>
            <a:ext cx="1166269" cy="1166269"/>
          </a:xfrm>
          <a:prstGeom prst="rect">
            <a:avLst/>
          </a:prstGeom>
          <a:noFill/>
          <a:ln>
            <a:noFill/>
          </a:ln>
        </p:spPr>
      </p:pic>
      <p:sp>
        <p:nvSpPr>
          <p:cNvPr id="785" name="Google Shape;785;p37"/>
          <p:cNvSpPr txBox="1"/>
          <p:nvPr/>
        </p:nvSpPr>
        <p:spPr>
          <a:xfrm>
            <a:off x="1822134" y="938408"/>
            <a:ext cx="6712267" cy="46166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a:solidFill>
                  <a:schemeClr val="dk1"/>
                </a:solidFill>
                <a:latin typeface="Calibri"/>
                <a:ea typeface="Calibri"/>
                <a:cs typeface="Calibri"/>
                <a:sym typeface="Calibri"/>
              </a:rPr>
              <a:t>Antler Program: Finding a Co-Founder</a:t>
            </a:r>
            <a:endParaRPr sz="30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38"/>
          <p:cNvSpPr/>
          <p:nvPr/>
        </p:nvSpPr>
        <p:spPr>
          <a:xfrm>
            <a:off x="150313" y="1600966"/>
            <a:ext cx="1385721" cy="94470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Antler helps you identify a co-founder…</a:t>
            </a:r>
            <a:endParaRPr/>
          </a:p>
        </p:txBody>
      </p:sp>
      <p:sp>
        <p:nvSpPr>
          <p:cNvPr id="792" name="Google Shape;792;p38"/>
          <p:cNvSpPr/>
          <p:nvPr/>
        </p:nvSpPr>
        <p:spPr>
          <a:xfrm>
            <a:off x="150313" y="2822875"/>
            <a:ext cx="1385721" cy="9758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…in the same way dating and marriages work </a:t>
            </a:r>
            <a:endParaRPr/>
          </a:p>
        </p:txBody>
      </p:sp>
      <p:pic>
        <p:nvPicPr>
          <p:cNvPr id="793" name="Google Shape;793;p38"/>
          <p:cNvPicPr preferRelativeResize="0"/>
          <p:nvPr/>
        </p:nvPicPr>
        <p:blipFill rotWithShape="1">
          <a:blip r:embed="rId3">
            <a:alphaModFix/>
          </a:blip>
          <a:srcRect/>
          <a:stretch/>
        </p:blipFill>
        <p:spPr>
          <a:xfrm>
            <a:off x="1608061" y="1600966"/>
            <a:ext cx="1409179" cy="944707"/>
          </a:xfrm>
          <a:prstGeom prst="rect">
            <a:avLst/>
          </a:prstGeom>
          <a:noFill/>
          <a:ln w="9525" cap="flat" cmpd="sng">
            <a:solidFill>
              <a:schemeClr val="accent1"/>
            </a:solidFill>
            <a:prstDash val="solid"/>
            <a:round/>
            <a:headEnd type="none" w="sm" len="sm"/>
            <a:tailEnd type="none" w="sm" len="sm"/>
          </a:ln>
        </p:spPr>
      </p:pic>
      <p:pic>
        <p:nvPicPr>
          <p:cNvPr id="794" name="Google Shape;794;p38" descr="Related image"/>
          <p:cNvPicPr preferRelativeResize="0"/>
          <p:nvPr/>
        </p:nvPicPr>
        <p:blipFill rotWithShape="1">
          <a:blip r:embed="rId4">
            <a:alphaModFix/>
          </a:blip>
          <a:srcRect/>
          <a:stretch/>
        </p:blipFill>
        <p:spPr>
          <a:xfrm>
            <a:off x="1608061" y="2822876"/>
            <a:ext cx="1409178" cy="975856"/>
          </a:xfrm>
          <a:prstGeom prst="rect">
            <a:avLst/>
          </a:prstGeom>
          <a:noFill/>
          <a:ln w="9525" cap="flat" cmpd="sng">
            <a:solidFill>
              <a:schemeClr val="accent1"/>
            </a:solidFill>
            <a:prstDash val="solid"/>
            <a:round/>
            <a:headEnd type="none" w="sm" len="sm"/>
            <a:tailEnd type="none" w="sm" len="sm"/>
          </a:ln>
        </p:spPr>
      </p:pic>
      <p:pic>
        <p:nvPicPr>
          <p:cNvPr id="795" name="Google Shape;795;p38" descr="Image result for energizer activity"/>
          <p:cNvPicPr preferRelativeResize="0"/>
          <p:nvPr/>
        </p:nvPicPr>
        <p:blipFill rotWithShape="1">
          <a:blip r:embed="rId5">
            <a:alphaModFix/>
          </a:blip>
          <a:srcRect/>
          <a:stretch/>
        </p:blipFill>
        <p:spPr>
          <a:xfrm>
            <a:off x="3089265" y="1600965"/>
            <a:ext cx="1409178" cy="944707"/>
          </a:xfrm>
          <a:prstGeom prst="rect">
            <a:avLst/>
          </a:prstGeom>
          <a:noFill/>
          <a:ln w="9525" cap="flat" cmpd="sng">
            <a:solidFill>
              <a:schemeClr val="accent1"/>
            </a:solidFill>
            <a:prstDash val="solid"/>
            <a:round/>
            <a:headEnd type="none" w="sm" len="sm"/>
            <a:tailEnd type="none" w="sm" len="sm"/>
          </a:ln>
        </p:spPr>
      </p:pic>
      <p:sp>
        <p:nvSpPr>
          <p:cNvPr id="796" name="Google Shape;796;p38"/>
          <p:cNvSpPr txBox="1"/>
          <p:nvPr/>
        </p:nvSpPr>
        <p:spPr>
          <a:xfrm>
            <a:off x="1548770" y="1115337"/>
            <a:ext cx="1527983"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E52B2B"/>
                </a:solidFill>
                <a:latin typeface="Arial"/>
                <a:ea typeface="Arial"/>
                <a:cs typeface="Arial"/>
                <a:sym typeface="Arial"/>
              </a:rPr>
              <a:t>Founder Dashboard</a:t>
            </a:r>
            <a:endParaRPr/>
          </a:p>
        </p:txBody>
      </p:sp>
      <p:sp>
        <p:nvSpPr>
          <p:cNvPr id="797" name="Google Shape;797;p38"/>
          <p:cNvSpPr txBox="1"/>
          <p:nvPr/>
        </p:nvSpPr>
        <p:spPr>
          <a:xfrm>
            <a:off x="3215116" y="1112372"/>
            <a:ext cx="1184941"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E52B2B"/>
                </a:solidFill>
                <a:latin typeface="Arial"/>
                <a:ea typeface="Arial"/>
                <a:cs typeface="Arial"/>
                <a:sym typeface="Arial"/>
              </a:rPr>
              <a:t>Mixers / Drinks</a:t>
            </a:r>
            <a:endParaRPr/>
          </a:p>
        </p:txBody>
      </p:sp>
      <p:sp>
        <p:nvSpPr>
          <p:cNvPr id="798" name="Google Shape;798;p38"/>
          <p:cNvSpPr txBox="1"/>
          <p:nvPr/>
        </p:nvSpPr>
        <p:spPr>
          <a:xfrm>
            <a:off x="4783960" y="1112372"/>
            <a:ext cx="954107"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E52B2B"/>
                </a:solidFill>
                <a:latin typeface="Arial"/>
                <a:ea typeface="Arial"/>
                <a:cs typeface="Arial"/>
                <a:sym typeface="Arial"/>
              </a:rPr>
              <a:t>Bootcamps</a:t>
            </a:r>
            <a:endParaRPr/>
          </a:p>
        </p:txBody>
      </p:sp>
      <p:pic>
        <p:nvPicPr>
          <p:cNvPr id="799" name="Google Shape;799;p38" descr="Related image"/>
          <p:cNvPicPr preferRelativeResize="0"/>
          <p:nvPr/>
        </p:nvPicPr>
        <p:blipFill rotWithShape="1">
          <a:blip r:embed="rId6">
            <a:alphaModFix/>
          </a:blip>
          <a:srcRect/>
          <a:stretch/>
        </p:blipFill>
        <p:spPr>
          <a:xfrm>
            <a:off x="4561075" y="1600964"/>
            <a:ext cx="1409177" cy="944707"/>
          </a:xfrm>
          <a:prstGeom prst="rect">
            <a:avLst/>
          </a:prstGeom>
          <a:noFill/>
          <a:ln w="9525" cap="flat" cmpd="sng">
            <a:solidFill>
              <a:schemeClr val="accent1"/>
            </a:solidFill>
            <a:prstDash val="solid"/>
            <a:round/>
            <a:headEnd type="none" w="sm" len="sm"/>
            <a:tailEnd type="none" w="sm" len="sm"/>
          </a:ln>
        </p:spPr>
      </p:pic>
      <p:pic>
        <p:nvPicPr>
          <p:cNvPr id="800" name="Google Shape;800;p38" descr="Image result for hackathons teams"/>
          <p:cNvPicPr preferRelativeResize="0"/>
          <p:nvPr/>
        </p:nvPicPr>
        <p:blipFill rotWithShape="1">
          <a:blip r:embed="rId7">
            <a:alphaModFix/>
          </a:blip>
          <a:srcRect/>
          <a:stretch/>
        </p:blipFill>
        <p:spPr>
          <a:xfrm>
            <a:off x="6042278" y="1600964"/>
            <a:ext cx="1409177" cy="944707"/>
          </a:xfrm>
          <a:prstGeom prst="rect">
            <a:avLst/>
          </a:prstGeom>
          <a:noFill/>
          <a:ln w="9525" cap="flat" cmpd="sng">
            <a:solidFill>
              <a:schemeClr val="accent1"/>
            </a:solidFill>
            <a:prstDash val="solid"/>
            <a:round/>
            <a:headEnd type="none" w="sm" len="sm"/>
            <a:tailEnd type="none" w="sm" len="sm"/>
          </a:ln>
        </p:spPr>
      </p:pic>
      <p:sp>
        <p:nvSpPr>
          <p:cNvPr id="801" name="Google Shape;801;p38"/>
          <p:cNvSpPr txBox="1"/>
          <p:nvPr/>
        </p:nvSpPr>
        <p:spPr>
          <a:xfrm>
            <a:off x="6199045" y="1112372"/>
            <a:ext cx="1069525"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E52B2B"/>
                </a:solidFill>
                <a:latin typeface="Arial"/>
                <a:ea typeface="Arial"/>
                <a:cs typeface="Arial"/>
                <a:sym typeface="Arial"/>
              </a:rPr>
              <a:t>Tracking out </a:t>
            </a:r>
            <a:endParaRPr/>
          </a:p>
        </p:txBody>
      </p:sp>
      <p:pic>
        <p:nvPicPr>
          <p:cNvPr id="802" name="Google Shape;802;p38" descr="Image result for marriage"/>
          <p:cNvPicPr preferRelativeResize="0"/>
          <p:nvPr/>
        </p:nvPicPr>
        <p:blipFill rotWithShape="1">
          <a:blip r:embed="rId8">
            <a:alphaModFix/>
          </a:blip>
          <a:srcRect/>
          <a:stretch/>
        </p:blipFill>
        <p:spPr>
          <a:xfrm>
            <a:off x="7523483" y="2822874"/>
            <a:ext cx="1435082" cy="975856"/>
          </a:xfrm>
          <a:prstGeom prst="rect">
            <a:avLst/>
          </a:prstGeom>
          <a:noFill/>
          <a:ln w="9525" cap="flat" cmpd="sng">
            <a:solidFill>
              <a:schemeClr val="accent1"/>
            </a:solidFill>
            <a:prstDash val="solid"/>
            <a:round/>
            <a:headEnd type="none" w="sm" len="sm"/>
            <a:tailEnd type="none" w="sm" len="sm"/>
          </a:ln>
        </p:spPr>
      </p:pic>
      <p:sp>
        <p:nvSpPr>
          <p:cNvPr id="803" name="Google Shape;803;p38"/>
          <p:cNvSpPr txBox="1"/>
          <p:nvPr/>
        </p:nvSpPr>
        <p:spPr>
          <a:xfrm>
            <a:off x="7728703" y="1115337"/>
            <a:ext cx="1024639"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E52B2B"/>
                </a:solidFill>
                <a:latin typeface="Arial"/>
                <a:ea typeface="Arial"/>
                <a:cs typeface="Arial"/>
                <a:sym typeface="Arial"/>
              </a:rPr>
              <a:t>Co-founding</a:t>
            </a:r>
            <a:endParaRPr/>
          </a:p>
        </p:txBody>
      </p:sp>
      <p:pic>
        <p:nvPicPr>
          <p:cNvPr id="804" name="Google Shape;804;p38" descr="Image result for mixer event"/>
          <p:cNvPicPr preferRelativeResize="0"/>
          <p:nvPr/>
        </p:nvPicPr>
        <p:blipFill rotWithShape="1">
          <a:blip r:embed="rId9">
            <a:alphaModFix/>
          </a:blip>
          <a:srcRect/>
          <a:stretch/>
        </p:blipFill>
        <p:spPr>
          <a:xfrm>
            <a:off x="3089265" y="2822875"/>
            <a:ext cx="1409178" cy="975856"/>
          </a:xfrm>
          <a:prstGeom prst="rect">
            <a:avLst/>
          </a:prstGeom>
          <a:noFill/>
          <a:ln w="9525" cap="flat" cmpd="sng">
            <a:solidFill>
              <a:schemeClr val="accent1"/>
            </a:solidFill>
            <a:prstDash val="solid"/>
            <a:round/>
            <a:headEnd type="none" w="sm" len="sm"/>
            <a:tailEnd type="none" w="sm" len="sm"/>
          </a:ln>
        </p:spPr>
      </p:pic>
      <p:pic>
        <p:nvPicPr>
          <p:cNvPr id="805" name="Google Shape;805;p38" descr="Related image"/>
          <p:cNvPicPr preferRelativeResize="0"/>
          <p:nvPr/>
        </p:nvPicPr>
        <p:blipFill rotWithShape="1">
          <a:blip r:embed="rId10">
            <a:alphaModFix/>
          </a:blip>
          <a:srcRect/>
          <a:stretch/>
        </p:blipFill>
        <p:spPr>
          <a:xfrm>
            <a:off x="6042278" y="2822875"/>
            <a:ext cx="1409177" cy="975856"/>
          </a:xfrm>
          <a:prstGeom prst="rect">
            <a:avLst/>
          </a:prstGeom>
          <a:noFill/>
          <a:ln w="9525" cap="flat" cmpd="sng">
            <a:solidFill>
              <a:schemeClr val="accent1"/>
            </a:solidFill>
            <a:prstDash val="solid"/>
            <a:round/>
            <a:headEnd type="none" w="sm" len="sm"/>
            <a:tailEnd type="none" w="sm" len="sm"/>
          </a:ln>
        </p:spPr>
      </p:pic>
      <p:sp>
        <p:nvSpPr>
          <p:cNvPr id="806" name="Google Shape;806;p38"/>
          <p:cNvSpPr txBox="1"/>
          <p:nvPr/>
        </p:nvSpPr>
        <p:spPr>
          <a:xfrm>
            <a:off x="332676" y="294829"/>
            <a:ext cx="6674509"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Antler Program: Finding a Co-Founder</a:t>
            </a:r>
            <a:endParaRPr sz="1800" b="0">
              <a:solidFill>
                <a:srgbClr val="595959"/>
              </a:solidFill>
              <a:latin typeface="Arial"/>
              <a:ea typeface="Arial"/>
              <a:cs typeface="Arial"/>
              <a:sym typeface="Arial"/>
            </a:endParaRPr>
          </a:p>
        </p:txBody>
      </p:sp>
      <p:pic>
        <p:nvPicPr>
          <p:cNvPr id="807" name="Google Shape;807;p38"/>
          <p:cNvPicPr preferRelativeResize="0"/>
          <p:nvPr/>
        </p:nvPicPr>
        <p:blipFill rotWithShape="1">
          <a:blip r:embed="rId11">
            <a:alphaModFix/>
          </a:blip>
          <a:srcRect r="14881"/>
          <a:stretch/>
        </p:blipFill>
        <p:spPr>
          <a:xfrm>
            <a:off x="7535939" y="1598537"/>
            <a:ext cx="1428991" cy="944708"/>
          </a:xfrm>
          <a:prstGeom prst="rect">
            <a:avLst/>
          </a:prstGeom>
          <a:noFill/>
          <a:ln w="9525" cap="flat" cmpd="sng">
            <a:solidFill>
              <a:schemeClr val="accent1"/>
            </a:solidFill>
            <a:prstDash val="solid"/>
            <a:round/>
            <a:headEnd type="none" w="sm" len="sm"/>
            <a:tailEnd type="none" w="sm" len="sm"/>
          </a:ln>
        </p:spPr>
      </p:pic>
      <p:sp>
        <p:nvSpPr>
          <p:cNvPr id="808" name="Google Shape;808;p38"/>
          <p:cNvSpPr txBox="1"/>
          <p:nvPr/>
        </p:nvSpPr>
        <p:spPr>
          <a:xfrm>
            <a:off x="1822997" y="4044371"/>
            <a:ext cx="966931"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E52B2B"/>
                </a:solidFill>
                <a:latin typeface="Arial"/>
                <a:ea typeface="Arial"/>
                <a:cs typeface="Arial"/>
                <a:sym typeface="Arial"/>
              </a:rPr>
              <a:t>Matching </a:t>
            </a:r>
            <a:endParaRPr/>
          </a:p>
          <a:p>
            <a:pPr marL="0" marR="0" lvl="0" indent="0" algn="ctr" rtl="0">
              <a:spcBef>
                <a:spcPts val="0"/>
              </a:spcBef>
              <a:spcAft>
                <a:spcPts val="0"/>
              </a:spcAft>
              <a:buNone/>
            </a:pPr>
            <a:r>
              <a:rPr lang="en-US" sz="1100" b="1">
                <a:solidFill>
                  <a:srgbClr val="E52B2B"/>
                </a:solidFill>
                <a:latin typeface="Arial"/>
                <a:ea typeface="Arial"/>
                <a:cs typeface="Arial"/>
                <a:sym typeface="Arial"/>
              </a:rPr>
              <a:t>Algorithms </a:t>
            </a:r>
            <a:endParaRPr/>
          </a:p>
        </p:txBody>
      </p:sp>
      <p:sp>
        <p:nvSpPr>
          <p:cNvPr id="809" name="Google Shape;809;p38"/>
          <p:cNvSpPr txBox="1"/>
          <p:nvPr/>
        </p:nvSpPr>
        <p:spPr>
          <a:xfrm>
            <a:off x="3453297" y="4041406"/>
            <a:ext cx="678392"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E52B2B"/>
                </a:solidFill>
                <a:latin typeface="Arial"/>
                <a:ea typeface="Arial"/>
                <a:cs typeface="Arial"/>
                <a:sym typeface="Arial"/>
              </a:rPr>
              <a:t>Socials</a:t>
            </a:r>
            <a:endParaRPr/>
          </a:p>
        </p:txBody>
      </p:sp>
      <p:sp>
        <p:nvSpPr>
          <p:cNvPr id="810" name="Google Shape;810;p38"/>
          <p:cNvSpPr txBox="1"/>
          <p:nvPr/>
        </p:nvSpPr>
        <p:spPr>
          <a:xfrm>
            <a:off x="4914736" y="4041406"/>
            <a:ext cx="662361"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E52B2B"/>
                </a:solidFill>
                <a:latin typeface="Arial"/>
                <a:ea typeface="Arial"/>
                <a:cs typeface="Arial"/>
                <a:sym typeface="Arial"/>
              </a:rPr>
              <a:t>Dating </a:t>
            </a:r>
            <a:endParaRPr/>
          </a:p>
        </p:txBody>
      </p:sp>
      <p:sp>
        <p:nvSpPr>
          <p:cNvPr id="811" name="Google Shape;811;p38"/>
          <p:cNvSpPr txBox="1"/>
          <p:nvPr/>
        </p:nvSpPr>
        <p:spPr>
          <a:xfrm>
            <a:off x="6002343" y="4041406"/>
            <a:ext cx="1462925"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E52B2B"/>
                </a:solidFill>
                <a:latin typeface="Arial"/>
                <a:ea typeface="Arial"/>
                <a:cs typeface="Arial"/>
                <a:sym typeface="Arial"/>
              </a:rPr>
              <a:t>Moving in Together</a:t>
            </a:r>
            <a:endParaRPr/>
          </a:p>
        </p:txBody>
      </p:sp>
      <p:sp>
        <p:nvSpPr>
          <p:cNvPr id="812" name="Google Shape;812;p38"/>
          <p:cNvSpPr txBox="1"/>
          <p:nvPr/>
        </p:nvSpPr>
        <p:spPr>
          <a:xfrm>
            <a:off x="7840247" y="4044371"/>
            <a:ext cx="771365"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E52B2B"/>
                </a:solidFill>
                <a:latin typeface="Arial"/>
                <a:ea typeface="Arial"/>
                <a:cs typeface="Arial"/>
                <a:sym typeface="Arial"/>
              </a:rPr>
              <a:t>Marriage</a:t>
            </a:r>
            <a:endParaRPr/>
          </a:p>
        </p:txBody>
      </p:sp>
      <p:pic>
        <p:nvPicPr>
          <p:cNvPr id="813" name="Google Shape;813;p38"/>
          <p:cNvPicPr preferRelativeResize="0"/>
          <p:nvPr/>
        </p:nvPicPr>
        <p:blipFill rotWithShape="1">
          <a:blip r:embed="rId12">
            <a:alphaModFix/>
          </a:blip>
          <a:srcRect l="2746" r="2980"/>
          <a:stretch/>
        </p:blipFill>
        <p:spPr>
          <a:xfrm>
            <a:off x="4559310" y="2822875"/>
            <a:ext cx="1409178" cy="963955"/>
          </a:xfrm>
          <a:prstGeom prst="rect">
            <a:avLst/>
          </a:prstGeom>
          <a:noFill/>
          <a:ln w="952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0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5f04774df0_0_0"/>
          <p:cNvPicPr preferRelativeResize="0"/>
          <p:nvPr/>
        </p:nvPicPr>
        <p:blipFill rotWithShape="1">
          <a:blip r:embed="rId3">
            <a:alphaModFix/>
          </a:blip>
          <a:srcRect/>
          <a:stretch/>
        </p:blipFill>
        <p:spPr>
          <a:xfrm>
            <a:off x="972742" y="1192"/>
            <a:ext cx="1190" cy="1190"/>
          </a:xfrm>
          <a:prstGeom prst="rect">
            <a:avLst/>
          </a:prstGeom>
          <a:noFill/>
          <a:ln>
            <a:noFill/>
          </a:ln>
        </p:spPr>
      </p:pic>
      <p:sp>
        <p:nvSpPr>
          <p:cNvPr id="135" name="Google Shape;135;g5f04774df0_0_0"/>
          <p:cNvSpPr/>
          <p:nvPr/>
        </p:nvSpPr>
        <p:spPr>
          <a:xfrm>
            <a:off x="332676" y="1376967"/>
            <a:ext cx="8499000" cy="914400"/>
          </a:xfrm>
          <a:prstGeom prst="rightArrow">
            <a:avLst>
              <a:gd name="adj1" fmla="val 100000"/>
              <a:gd name="adj2" fmla="val 50000"/>
            </a:avLst>
          </a:prstGeom>
          <a:solidFill>
            <a:srgbClr val="F2F2F2"/>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r>
              <a:rPr lang="en-US" sz="1400" b="1">
                <a:solidFill>
                  <a:schemeClr val="dk1"/>
                </a:solidFill>
                <a:latin typeface="Open Sans"/>
                <a:ea typeface="Open Sans"/>
                <a:cs typeface="Open Sans"/>
                <a:sym typeface="Open Sans"/>
              </a:rPr>
              <a:t>Bootcamp Track</a:t>
            </a:r>
            <a:endParaRPr sz="1100"/>
          </a:p>
          <a:p>
            <a:pPr marL="0" marR="0" lvl="0" indent="0" algn="ctr" rtl="0">
              <a:spcBef>
                <a:spcPts val="0"/>
              </a:spcBef>
              <a:spcAft>
                <a:spcPts val="0"/>
              </a:spcAft>
              <a:buNone/>
            </a:pPr>
            <a:endParaRPr sz="1400" b="1" i="1">
              <a:solidFill>
                <a:schemeClr val="dk1"/>
              </a:solidFill>
              <a:latin typeface="Open Sans"/>
              <a:ea typeface="Open Sans"/>
              <a:cs typeface="Open Sans"/>
              <a:sym typeface="Open Sans"/>
            </a:endParaRPr>
          </a:p>
          <a:p>
            <a:pPr marL="0" marR="0" lvl="0" indent="0" algn="ctr" rtl="0">
              <a:spcBef>
                <a:spcPts val="0"/>
              </a:spcBef>
              <a:spcAft>
                <a:spcPts val="0"/>
              </a:spcAft>
              <a:buNone/>
            </a:pPr>
            <a:endParaRPr sz="1400" b="1">
              <a:solidFill>
                <a:schemeClr val="dk1"/>
              </a:solidFill>
              <a:latin typeface="Open Sans"/>
              <a:ea typeface="Open Sans"/>
              <a:cs typeface="Open Sans"/>
              <a:sym typeface="Open Sans"/>
            </a:endParaRPr>
          </a:p>
        </p:txBody>
      </p:sp>
      <p:sp>
        <p:nvSpPr>
          <p:cNvPr id="136" name="Google Shape;136;g5f04774df0_0_0"/>
          <p:cNvSpPr/>
          <p:nvPr/>
        </p:nvSpPr>
        <p:spPr>
          <a:xfrm>
            <a:off x="1804524" y="3723292"/>
            <a:ext cx="7027200" cy="914400"/>
          </a:xfrm>
          <a:prstGeom prst="rightArrow">
            <a:avLst>
              <a:gd name="adj1" fmla="val 100000"/>
              <a:gd name="adj2" fmla="val 50000"/>
            </a:avLst>
          </a:prstGeom>
          <a:solidFill>
            <a:schemeClr val="accent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b="1">
              <a:solidFill>
                <a:schemeClr val="lt1"/>
              </a:solidFill>
              <a:latin typeface="Open Sans"/>
              <a:ea typeface="Open Sans"/>
              <a:cs typeface="Open Sans"/>
              <a:sym typeface="Open Sans"/>
            </a:endParaRPr>
          </a:p>
          <a:p>
            <a:pPr marL="0" marR="0" lvl="0" indent="0" algn="ctr" rtl="0">
              <a:spcBef>
                <a:spcPts val="0"/>
              </a:spcBef>
              <a:spcAft>
                <a:spcPts val="0"/>
              </a:spcAft>
              <a:buNone/>
            </a:pPr>
            <a:r>
              <a:rPr lang="en-US" sz="1400" b="1">
                <a:solidFill>
                  <a:schemeClr val="lt1"/>
                </a:solidFill>
                <a:latin typeface="Open Sans"/>
                <a:ea typeface="Open Sans"/>
                <a:cs typeface="Open Sans"/>
                <a:sym typeface="Open Sans"/>
              </a:rPr>
              <a:t>Company Building Track</a:t>
            </a:r>
            <a:endParaRPr sz="1100"/>
          </a:p>
        </p:txBody>
      </p:sp>
      <p:sp>
        <p:nvSpPr>
          <p:cNvPr id="137" name="Google Shape;137;g5f04774df0_0_0"/>
          <p:cNvSpPr/>
          <p:nvPr/>
        </p:nvSpPr>
        <p:spPr>
          <a:xfrm>
            <a:off x="3661093" y="1923518"/>
            <a:ext cx="193500" cy="193500"/>
          </a:xfrm>
          <a:prstGeom prst="ellipse">
            <a:avLst/>
          </a:prstGeom>
          <a:solidFill>
            <a:schemeClr val="accent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38" name="Google Shape;138;g5f04774df0_0_0"/>
          <p:cNvSpPr/>
          <p:nvPr/>
        </p:nvSpPr>
        <p:spPr>
          <a:xfrm>
            <a:off x="4002980" y="1923517"/>
            <a:ext cx="193500" cy="193500"/>
          </a:xfrm>
          <a:prstGeom prst="ellipse">
            <a:avLst/>
          </a:prstGeom>
          <a:solidFill>
            <a:schemeClr val="accent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39" name="Google Shape;139;g5f04774df0_0_0"/>
          <p:cNvSpPr txBox="1"/>
          <p:nvPr/>
        </p:nvSpPr>
        <p:spPr>
          <a:xfrm>
            <a:off x="326836" y="1676336"/>
            <a:ext cx="893400" cy="438600"/>
          </a:xfrm>
          <a:prstGeom prst="rect">
            <a:avLst/>
          </a:prstGeom>
          <a:noFill/>
          <a:ln>
            <a:noFill/>
          </a:ln>
        </p:spPr>
        <p:txBody>
          <a:bodyPr spcFirstLastPara="1" wrap="square" lIns="91425" tIns="45725" rIns="91425" bIns="45725" anchor="t" anchorCtr="0">
            <a:noAutofit/>
          </a:bodyPr>
          <a:lstStyle/>
          <a:p>
            <a:pPr marL="0" marR="0" lvl="0" indent="0" algn="l" rtl="0">
              <a:spcBef>
                <a:spcPts val="0"/>
              </a:spcBef>
              <a:spcAft>
                <a:spcPts val="0"/>
              </a:spcAft>
              <a:buNone/>
            </a:pPr>
            <a:r>
              <a:rPr lang="en-US" sz="1100" i="1">
                <a:solidFill>
                  <a:schemeClr val="dk1"/>
                </a:solidFill>
                <a:latin typeface="Open Sans"/>
                <a:ea typeface="Open Sans"/>
                <a:cs typeface="Open Sans"/>
                <a:sym typeface="Open Sans"/>
              </a:rPr>
              <a:t>Bootcamps</a:t>
            </a:r>
            <a:endParaRPr sz="1100"/>
          </a:p>
        </p:txBody>
      </p:sp>
      <p:cxnSp>
        <p:nvCxnSpPr>
          <p:cNvPr id="140" name="Google Shape;140;g5f04774df0_0_0"/>
          <p:cNvCxnSpPr>
            <a:endCxn id="141" idx="4"/>
          </p:cNvCxnSpPr>
          <p:nvPr/>
        </p:nvCxnSpPr>
        <p:spPr>
          <a:xfrm rot="10800000">
            <a:off x="2062891" y="2114686"/>
            <a:ext cx="0" cy="822300"/>
          </a:xfrm>
          <a:prstGeom prst="straightConnector1">
            <a:avLst/>
          </a:prstGeom>
          <a:noFill/>
          <a:ln w="38100" cap="flat" cmpd="sng">
            <a:solidFill>
              <a:schemeClr val="dk1"/>
            </a:solidFill>
            <a:prstDash val="dash"/>
            <a:round/>
            <a:headEnd type="none" w="sm" len="sm"/>
            <a:tailEnd type="none" w="sm" len="sm"/>
          </a:ln>
        </p:spPr>
      </p:cxnSp>
      <p:sp>
        <p:nvSpPr>
          <p:cNvPr id="142" name="Google Shape;142;g5f04774df0_0_0"/>
          <p:cNvSpPr/>
          <p:nvPr/>
        </p:nvSpPr>
        <p:spPr>
          <a:xfrm>
            <a:off x="2607395" y="1923517"/>
            <a:ext cx="193500" cy="193500"/>
          </a:xfrm>
          <a:prstGeom prst="ellipse">
            <a:avLst/>
          </a:prstGeom>
          <a:solidFill>
            <a:schemeClr val="accent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43" name="Google Shape;143;g5f04774df0_0_0"/>
          <p:cNvSpPr/>
          <p:nvPr/>
        </p:nvSpPr>
        <p:spPr>
          <a:xfrm>
            <a:off x="3036263" y="1923515"/>
            <a:ext cx="193500" cy="193500"/>
          </a:xfrm>
          <a:prstGeom prst="ellipse">
            <a:avLst/>
          </a:prstGeom>
          <a:solidFill>
            <a:schemeClr val="accent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cxnSp>
        <p:nvCxnSpPr>
          <p:cNvPr id="144" name="Google Shape;144;g5f04774df0_0_0"/>
          <p:cNvCxnSpPr/>
          <p:nvPr/>
        </p:nvCxnSpPr>
        <p:spPr>
          <a:xfrm>
            <a:off x="350002" y="2024882"/>
            <a:ext cx="1750800" cy="0"/>
          </a:xfrm>
          <a:prstGeom prst="straightConnector1">
            <a:avLst/>
          </a:prstGeom>
          <a:noFill/>
          <a:ln w="38100" cap="flat" cmpd="sng">
            <a:solidFill>
              <a:schemeClr val="dk1"/>
            </a:solidFill>
            <a:prstDash val="dash"/>
            <a:round/>
            <a:headEnd type="none" w="sm" len="sm"/>
            <a:tailEnd type="none" w="sm" len="sm"/>
          </a:ln>
        </p:spPr>
      </p:cxnSp>
      <p:sp>
        <p:nvSpPr>
          <p:cNvPr id="145" name="Google Shape;145;g5f04774df0_0_0"/>
          <p:cNvSpPr/>
          <p:nvPr/>
        </p:nvSpPr>
        <p:spPr>
          <a:xfrm>
            <a:off x="429443" y="1921187"/>
            <a:ext cx="193500" cy="193500"/>
          </a:xfrm>
          <a:prstGeom prst="ellipse">
            <a:avLst/>
          </a:prstGeom>
          <a:solidFill>
            <a:schemeClr val="accent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46" name="Google Shape;146;g5f04774df0_0_0"/>
          <p:cNvSpPr/>
          <p:nvPr/>
        </p:nvSpPr>
        <p:spPr>
          <a:xfrm>
            <a:off x="877165" y="1921187"/>
            <a:ext cx="193500" cy="193500"/>
          </a:xfrm>
          <a:prstGeom prst="ellipse">
            <a:avLst/>
          </a:prstGeom>
          <a:solidFill>
            <a:schemeClr val="accent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47" name="Google Shape;147;g5f04774df0_0_0"/>
          <p:cNvSpPr/>
          <p:nvPr/>
        </p:nvSpPr>
        <p:spPr>
          <a:xfrm>
            <a:off x="1518419" y="1921187"/>
            <a:ext cx="193500" cy="193500"/>
          </a:xfrm>
          <a:prstGeom prst="ellipse">
            <a:avLst/>
          </a:prstGeom>
          <a:solidFill>
            <a:schemeClr val="accent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41" name="Google Shape;141;g5f04774df0_0_0"/>
          <p:cNvSpPr/>
          <p:nvPr/>
        </p:nvSpPr>
        <p:spPr>
          <a:xfrm>
            <a:off x="1966141" y="1921186"/>
            <a:ext cx="193500" cy="193500"/>
          </a:xfrm>
          <a:prstGeom prst="ellipse">
            <a:avLst/>
          </a:prstGeom>
          <a:solidFill>
            <a:schemeClr val="accent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cxnSp>
        <p:nvCxnSpPr>
          <p:cNvPr id="148" name="Google Shape;148;g5f04774df0_0_0"/>
          <p:cNvCxnSpPr/>
          <p:nvPr/>
        </p:nvCxnSpPr>
        <p:spPr>
          <a:xfrm>
            <a:off x="2062908" y="3877213"/>
            <a:ext cx="1113600" cy="0"/>
          </a:xfrm>
          <a:prstGeom prst="straightConnector1">
            <a:avLst/>
          </a:prstGeom>
          <a:noFill/>
          <a:ln w="38100" cap="flat" cmpd="sng">
            <a:solidFill>
              <a:schemeClr val="dk1"/>
            </a:solidFill>
            <a:prstDash val="dash"/>
            <a:round/>
            <a:headEnd type="none" w="sm" len="sm"/>
            <a:tailEnd type="none" w="sm" len="sm"/>
          </a:ln>
        </p:spPr>
      </p:cxnSp>
      <p:cxnSp>
        <p:nvCxnSpPr>
          <p:cNvPr id="149" name="Google Shape;149;g5f04774df0_0_0"/>
          <p:cNvCxnSpPr/>
          <p:nvPr/>
        </p:nvCxnSpPr>
        <p:spPr>
          <a:xfrm rot="10800000">
            <a:off x="3176655" y="2152099"/>
            <a:ext cx="0" cy="1797300"/>
          </a:xfrm>
          <a:prstGeom prst="straightConnector1">
            <a:avLst/>
          </a:prstGeom>
          <a:noFill/>
          <a:ln w="38100" cap="flat" cmpd="sng">
            <a:solidFill>
              <a:schemeClr val="dk1"/>
            </a:solidFill>
            <a:prstDash val="dash"/>
            <a:round/>
            <a:headEnd type="none" w="sm" len="sm"/>
            <a:tailEnd type="stealth" w="med" len="med"/>
          </a:ln>
        </p:spPr>
      </p:cxnSp>
      <p:cxnSp>
        <p:nvCxnSpPr>
          <p:cNvPr id="150" name="Google Shape;150;g5f04774df0_0_0"/>
          <p:cNvCxnSpPr/>
          <p:nvPr/>
        </p:nvCxnSpPr>
        <p:spPr>
          <a:xfrm rot="10800000">
            <a:off x="2063734" y="3294413"/>
            <a:ext cx="0" cy="591000"/>
          </a:xfrm>
          <a:prstGeom prst="straightConnector1">
            <a:avLst/>
          </a:prstGeom>
          <a:noFill/>
          <a:ln w="38100" cap="flat" cmpd="sng">
            <a:solidFill>
              <a:schemeClr val="dk1"/>
            </a:solidFill>
            <a:prstDash val="dash"/>
            <a:round/>
            <a:headEnd type="none" w="sm" len="sm"/>
            <a:tailEnd type="none" w="sm" len="sm"/>
          </a:ln>
        </p:spPr>
      </p:cxnSp>
      <p:sp>
        <p:nvSpPr>
          <p:cNvPr id="151" name="Google Shape;151;g5f04774df0_0_0"/>
          <p:cNvSpPr/>
          <p:nvPr/>
        </p:nvSpPr>
        <p:spPr>
          <a:xfrm>
            <a:off x="1518419" y="2760671"/>
            <a:ext cx="1077000" cy="579900"/>
          </a:xfrm>
          <a:prstGeom prst="roundRect">
            <a:avLst>
              <a:gd name="adj" fmla="val 16667"/>
            </a:avLst>
          </a:prstGeom>
          <a:solidFill>
            <a:schemeClr val="lt1"/>
          </a:solidFill>
          <a:ln w="9525" cap="flat" cmpd="sng">
            <a:solidFill>
              <a:schemeClr val="accent3"/>
            </a:solidFill>
            <a:prstDash val="solid"/>
            <a:round/>
            <a:headEnd type="none" w="sm" len="sm"/>
            <a:tailEnd type="none" w="sm" len="sm"/>
          </a:ln>
        </p:spPr>
        <p:txBody>
          <a:bodyPr spcFirstLastPara="1" wrap="square" lIns="91425" tIns="45725" rIns="91425" bIns="45725" anchor="ctr" anchorCtr="0">
            <a:noAutofit/>
          </a:bodyPr>
          <a:lstStyle/>
          <a:p>
            <a:pPr marL="0" marR="0" lvl="0" indent="0" algn="ctr" rtl="0">
              <a:spcBef>
                <a:spcPts val="0"/>
              </a:spcBef>
              <a:spcAft>
                <a:spcPts val="0"/>
              </a:spcAft>
              <a:buNone/>
            </a:pPr>
            <a:r>
              <a:rPr lang="en-US" sz="1100" b="1">
                <a:solidFill>
                  <a:schemeClr val="dk1"/>
                </a:solidFill>
                <a:latin typeface="Open Sans"/>
                <a:ea typeface="Open Sans"/>
                <a:cs typeface="Open Sans"/>
                <a:sym typeface="Open Sans"/>
              </a:rPr>
              <a:t>Track-Out Session</a:t>
            </a:r>
            <a:endParaRPr sz="400" b="1">
              <a:solidFill>
                <a:schemeClr val="dk1"/>
              </a:solidFill>
              <a:latin typeface="Open Sans"/>
              <a:ea typeface="Open Sans"/>
              <a:cs typeface="Open Sans"/>
              <a:sym typeface="Open Sans"/>
            </a:endParaRPr>
          </a:p>
        </p:txBody>
      </p:sp>
      <p:sp>
        <p:nvSpPr>
          <p:cNvPr id="152" name="Google Shape;152;g5f04774df0_0_0"/>
          <p:cNvSpPr/>
          <p:nvPr/>
        </p:nvSpPr>
        <p:spPr>
          <a:xfrm>
            <a:off x="4650625" y="1928114"/>
            <a:ext cx="193500" cy="193500"/>
          </a:xfrm>
          <a:prstGeom prst="ellipse">
            <a:avLst/>
          </a:prstGeom>
          <a:solidFill>
            <a:schemeClr val="accent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53" name="Google Shape;153;g5f04774df0_0_0"/>
          <p:cNvSpPr/>
          <p:nvPr/>
        </p:nvSpPr>
        <p:spPr>
          <a:xfrm>
            <a:off x="5039551" y="1928113"/>
            <a:ext cx="193500" cy="193500"/>
          </a:xfrm>
          <a:prstGeom prst="ellipse">
            <a:avLst/>
          </a:prstGeom>
          <a:solidFill>
            <a:schemeClr val="accent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54" name="Google Shape;154;g5f04774df0_0_0"/>
          <p:cNvSpPr/>
          <p:nvPr/>
        </p:nvSpPr>
        <p:spPr>
          <a:xfrm>
            <a:off x="5569835" y="3790532"/>
            <a:ext cx="193500" cy="193500"/>
          </a:xfrm>
          <a:prstGeom prst="ellipse">
            <a:avLst/>
          </a:prstGeom>
          <a:solidFill>
            <a:srgbClr val="FBE3E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55" name="Google Shape;155;g5f04774df0_0_0"/>
          <p:cNvSpPr/>
          <p:nvPr/>
        </p:nvSpPr>
        <p:spPr>
          <a:xfrm>
            <a:off x="6017557" y="3790532"/>
            <a:ext cx="193500" cy="193500"/>
          </a:xfrm>
          <a:prstGeom prst="ellipse">
            <a:avLst/>
          </a:prstGeom>
          <a:solidFill>
            <a:srgbClr val="FBE3E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56" name="Google Shape;156;g5f04774df0_0_0"/>
          <p:cNvSpPr txBox="1"/>
          <p:nvPr/>
        </p:nvSpPr>
        <p:spPr>
          <a:xfrm>
            <a:off x="1915114" y="4103252"/>
            <a:ext cx="1608900" cy="438600"/>
          </a:xfrm>
          <a:prstGeom prst="rect">
            <a:avLst/>
          </a:prstGeom>
          <a:solidFill>
            <a:schemeClr val="accent2"/>
          </a:solidFill>
          <a:ln>
            <a:noFill/>
          </a:ln>
        </p:spPr>
        <p:txBody>
          <a:bodyPr spcFirstLastPara="1" wrap="square" lIns="91425" tIns="45725" rIns="91425" bIns="45725" anchor="t" anchorCtr="0">
            <a:noAutofit/>
          </a:bodyPr>
          <a:lstStyle/>
          <a:p>
            <a:pPr marL="0" marR="0" lvl="0" indent="0" algn="l" rtl="0">
              <a:spcBef>
                <a:spcPts val="0"/>
              </a:spcBef>
              <a:spcAft>
                <a:spcPts val="0"/>
              </a:spcAft>
              <a:buNone/>
            </a:pPr>
            <a:r>
              <a:rPr lang="en-US" sz="1100" i="1">
                <a:solidFill>
                  <a:schemeClr val="lt1"/>
                </a:solidFill>
                <a:latin typeface="Open Sans"/>
                <a:ea typeface="Open Sans"/>
                <a:cs typeface="Open Sans"/>
                <a:sym typeface="Open Sans"/>
              </a:rPr>
              <a:t>Coaching Sessions &amp; Countdown to IC</a:t>
            </a:r>
            <a:endParaRPr sz="1100"/>
          </a:p>
        </p:txBody>
      </p:sp>
      <p:sp>
        <p:nvSpPr>
          <p:cNvPr id="157" name="Google Shape;157;g5f04774df0_0_0"/>
          <p:cNvSpPr/>
          <p:nvPr/>
        </p:nvSpPr>
        <p:spPr>
          <a:xfrm>
            <a:off x="4650625" y="3790532"/>
            <a:ext cx="193500" cy="193500"/>
          </a:xfrm>
          <a:prstGeom prst="ellipse">
            <a:avLst/>
          </a:prstGeom>
          <a:solidFill>
            <a:srgbClr val="FBE3E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58" name="Google Shape;158;g5f04774df0_0_0"/>
          <p:cNvSpPr/>
          <p:nvPr/>
        </p:nvSpPr>
        <p:spPr>
          <a:xfrm>
            <a:off x="5039551" y="3790531"/>
            <a:ext cx="193500" cy="193500"/>
          </a:xfrm>
          <a:prstGeom prst="ellipse">
            <a:avLst/>
          </a:prstGeom>
          <a:solidFill>
            <a:srgbClr val="FBE3E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59" name="Google Shape;159;g5f04774df0_0_0"/>
          <p:cNvSpPr/>
          <p:nvPr/>
        </p:nvSpPr>
        <p:spPr>
          <a:xfrm>
            <a:off x="2632168" y="3788203"/>
            <a:ext cx="193500" cy="193500"/>
          </a:xfrm>
          <a:prstGeom prst="ellipse">
            <a:avLst/>
          </a:prstGeom>
          <a:solidFill>
            <a:srgbClr val="FBE3E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60" name="Google Shape;160;g5f04774df0_0_0"/>
          <p:cNvSpPr/>
          <p:nvPr/>
        </p:nvSpPr>
        <p:spPr>
          <a:xfrm>
            <a:off x="3079888" y="3788201"/>
            <a:ext cx="193500" cy="193500"/>
          </a:xfrm>
          <a:prstGeom prst="ellipse">
            <a:avLst/>
          </a:prstGeom>
          <a:solidFill>
            <a:srgbClr val="FBE3E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61" name="Google Shape;161;g5f04774df0_0_0"/>
          <p:cNvSpPr/>
          <p:nvPr/>
        </p:nvSpPr>
        <p:spPr>
          <a:xfrm>
            <a:off x="3685866" y="3788201"/>
            <a:ext cx="193500" cy="193500"/>
          </a:xfrm>
          <a:prstGeom prst="ellipse">
            <a:avLst/>
          </a:prstGeom>
          <a:solidFill>
            <a:srgbClr val="FBE3E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62" name="Google Shape;162;g5f04774df0_0_0"/>
          <p:cNvSpPr/>
          <p:nvPr/>
        </p:nvSpPr>
        <p:spPr>
          <a:xfrm>
            <a:off x="4002980" y="3788200"/>
            <a:ext cx="193500" cy="193500"/>
          </a:xfrm>
          <a:prstGeom prst="ellipse">
            <a:avLst/>
          </a:prstGeom>
          <a:solidFill>
            <a:srgbClr val="FBE3E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63" name="Google Shape;163;g5f04774df0_0_0"/>
          <p:cNvSpPr/>
          <p:nvPr/>
        </p:nvSpPr>
        <p:spPr>
          <a:xfrm>
            <a:off x="6571128" y="3795130"/>
            <a:ext cx="193500" cy="193500"/>
          </a:xfrm>
          <a:prstGeom prst="ellipse">
            <a:avLst/>
          </a:prstGeom>
          <a:solidFill>
            <a:srgbClr val="FBE3E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64" name="Google Shape;164;g5f04774df0_0_0"/>
          <p:cNvSpPr/>
          <p:nvPr/>
        </p:nvSpPr>
        <p:spPr>
          <a:xfrm>
            <a:off x="7018849" y="3795128"/>
            <a:ext cx="193500" cy="193500"/>
          </a:xfrm>
          <a:prstGeom prst="ellipse">
            <a:avLst/>
          </a:prstGeom>
          <a:solidFill>
            <a:srgbClr val="FBE3E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sp>
        <p:nvSpPr>
          <p:cNvPr id="165" name="Google Shape;165;g5f04774df0_0_0"/>
          <p:cNvSpPr/>
          <p:nvPr/>
        </p:nvSpPr>
        <p:spPr>
          <a:xfrm>
            <a:off x="2024810" y="3788200"/>
            <a:ext cx="193500" cy="193500"/>
          </a:xfrm>
          <a:prstGeom prst="ellipse">
            <a:avLst/>
          </a:prstGeom>
          <a:solidFill>
            <a:srgbClr val="FBE3E3"/>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a:solidFill>
                <a:schemeClr val="dk1"/>
              </a:solidFill>
              <a:latin typeface="Open Sans"/>
              <a:ea typeface="Open Sans"/>
              <a:cs typeface="Open Sans"/>
              <a:sym typeface="Open Sans"/>
            </a:endParaRPr>
          </a:p>
        </p:txBody>
      </p:sp>
      <p:grpSp>
        <p:nvGrpSpPr>
          <p:cNvPr id="166" name="Google Shape;166;g5f04774df0_0_0"/>
          <p:cNvGrpSpPr/>
          <p:nvPr/>
        </p:nvGrpSpPr>
        <p:grpSpPr>
          <a:xfrm>
            <a:off x="138651" y="2666483"/>
            <a:ext cx="1272742" cy="936909"/>
            <a:chOff x="1271236" y="2586020"/>
            <a:chExt cx="837000" cy="620100"/>
          </a:xfrm>
        </p:grpSpPr>
        <p:sp>
          <p:nvSpPr>
            <p:cNvPr id="167" name="Google Shape;167;g5f04774df0_0_0"/>
            <p:cNvSpPr/>
            <p:nvPr/>
          </p:nvSpPr>
          <p:spPr>
            <a:xfrm>
              <a:off x="1271236" y="2586020"/>
              <a:ext cx="837000" cy="620100"/>
            </a:xfrm>
            <a:prstGeom prst="wedgeEllipseCallout">
              <a:avLst>
                <a:gd name="adj1" fmla="val 89576"/>
                <a:gd name="adj2" fmla="val -90452"/>
              </a:avLst>
            </a:prstGeom>
            <a:solidFill>
              <a:srgbClr val="E9454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0" i="0" u="none" strike="noStrike" cap="none">
                <a:solidFill>
                  <a:srgbClr val="FFFFFF"/>
                </a:solidFill>
                <a:latin typeface="Open Sans"/>
                <a:ea typeface="Open Sans"/>
                <a:cs typeface="Open Sans"/>
                <a:sym typeface="Open Sans"/>
              </a:endParaRPr>
            </a:p>
          </p:txBody>
        </p:sp>
        <p:sp>
          <p:nvSpPr>
            <p:cNvPr id="168" name="Google Shape;168;g5f04774df0_0_0"/>
            <p:cNvSpPr txBox="1"/>
            <p:nvPr/>
          </p:nvSpPr>
          <p:spPr>
            <a:xfrm>
              <a:off x="1391113" y="2779520"/>
              <a:ext cx="598200" cy="244500"/>
            </a:xfrm>
            <a:prstGeom prst="rect">
              <a:avLst/>
            </a:prstGeom>
            <a:solidFill>
              <a:srgbClr val="E94545"/>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000"/>
                <a:buFont typeface="Open Sans"/>
                <a:buNone/>
              </a:pPr>
              <a:r>
                <a:rPr lang="en-US" sz="1000" b="1" i="0" u="none" strike="noStrike" cap="none">
                  <a:solidFill>
                    <a:srgbClr val="FFFFFF"/>
                  </a:solidFill>
                  <a:latin typeface="Open Sans"/>
                  <a:ea typeface="Open Sans"/>
                  <a:cs typeface="Open Sans"/>
                  <a:sym typeface="Open Sans"/>
                </a:rPr>
                <a:t>We want to </a:t>
              </a:r>
              <a:endParaRPr sz="1100"/>
            </a:p>
            <a:p>
              <a:pPr marL="0" marR="0" lvl="0" indent="0" algn="ctr" rtl="0">
                <a:lnSpc>
                  <a:spcPct val="100000"/>
                </a:lnSpc>
                <a:spcBef>
                  <a:spcPts val="0"/>
                </a:spcBef>
                <a:spcAft>
                  <a:spcPts val="0"/>
                </a:spcAft>
                <a:buClr>
                  <a:srgbClr val="FFFFFF"/>
                </a:buClr>
                <a:buSzPts val="1000"/>
                <a:buFont typeface="Open Sans"/>
                <a:buNone/>
              </a:pPr>
              <a:r>
                <a:rPr lang="en-US" sz="1000" b="1" i="0" u="none" strike="noStrike" cap="none">
                  <a:solidFill>
                    <a:srgbClr val="FFFFFF"/>
                  </a:solidFill>
                  <a:latin typeface="Open Sans"/>
                  <a:ea typeface="Open Sans"/>
                  <a:cs typeface="Open Sans"/>
                  <a:sym typeface="Open Sans"/>
                </a:rPr>
                <a:t>build a team!</a:t>
              </a:r>
              <a:endParaRPr sz="1100"/>
            </a:p>
          </p:txBody>
        </p:sp>
      </p:grpSp>
      <p:grpSp>
        <p:nvGrpSpPr>
          <p:cNvPr id="169" name="Google Shape;169;g5f04774df0_0_0"/>
          <p:cNvGrpSpPr/>
          <p:nvPr/>
        </p:nvGrpSpPr>
        <p:grpSpPr>
          <a:xfrm>
            <a:off x="3721143" y="2799068"/>
            <a:ext cx="1364059" cy="803898"/>
            <a:chOff x="124153" y="2705523"/>
            <a:chExt cx="837000" cy="620100"/>
          </a:xfrm>
        </p:grpSpPr>
        <p:sp>
          <p:nvSpPr>
            <p:cNvPr id="170" name="Google Shape;170;g5f04774df0_0_0"/>
            <p:cNvSpPr/>
            <p:nvPr/>
          </p:nvSpPr>
          <p:spPr>
            <a:xfrm>
              <a:off x="124153" y="2705523"/>
              <a:ext cx="837000" cy="620100"/>
            </a:xfrm>
            <a:prstGeom prst="wedgeEllipseCallout">
              <a:avLst>
                <a:gd name="adj1" fmla="val -73874"/>
                <a:gd name="adj2" fmla="val 54602"/>
              </a:avLst>
            </a:prstGeom>
            <a:solidFill>
              <a:srgbClr val="F2F2F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Arial"/>
                <a:ea typeface="Arial"/>
                <a:cs typeface="Arial"/>
                <a:sym typeface="Arial"/>
              </a:endParaRPr>
            </a:p>
          </p:txBody>
        </p:sp>
        <p:sp>
          <p:nvSpPr>
            <p:cNvPr id="171" name="Google Shape;171;g5f04774df0_0_0"/>
            <p:cNvSpPr txBox="1"/>
            <p:nvPr/>
          </p:nvSpPr>
          <p:spPr>
            <a:xfrm>
              <a:off x="182171" y="2836902"/>
              <a:ext cx="707400" cy="400500"/>
            </a:xfrm>
            <a:prstGeom prst="rect">
              <a:avLst/>
            </a:prstGeom>
            <a:solidFill>
              <a:srgbClr val="F2F2F2"/>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strike="noStrike" cap="none">
                  <a:solidFill>
                    <a:schemeClr val="dk1"/>
                  </a:solidFill>
                  <a:latin typeface="Arial"/>
                  <a:ea typeface="Arial"/>
                  <a:cs typeface="Arial"/>
                  <a:sym typeface="Arial"/>
                </a:rPr>
                <a:t>This doesn’t work; let’s break up! </a:t>
              </a:r>
              <a:endParaRPr sz="1100"/>
            </a:p>
          </p:txBody>
        </p:sp>
      </p:grpSp>
      <p:sp>
        <p:nvSpPr>
          <p:cNvPr id="172" name="Google Shape;172;g5f04774df0_0_0"/>
          <p:cNvSpPr/>
          <p:nvPr/>
        </p:nvSpPr>
        <p:spPr>
          <a:xfrm>
            <a:off x="336461" y="1014659"/>
            <a:ext cx="894000" cy="300300"/>
          </a:xfrm>
          <a:prstGeom prst="rect">
            <a:avLst/>
          </a:prstGeom>
          <a:solidFill>
            <a:schemeClr val="accent3"/>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Week 1</a:t>
            </a:r>
            <a:endParaRPr sz="1100"/>
          </a:p>
        </p:txBody>
      </p:sp>
      <p:sp>
        <p:nvSpPr>
          <p:cNvPr id="173" name="Google Shape;173;g5f04774df0_0_0"/>
          <p:cNvSpPr/>
          <p:nvPr/>
        </p:nvSpPr>
        <p:spPr>
          <a:xfrm>
            <a:off x="1320496" y="1014659"/>
            <a:ext cx="918000" cy="300300"/>
          </a:xfrm>
          <a:prstGeom prst="rect">
            <a:avLst/>
          </a:prstGeom>
          <a:solidFill>
            <a:schemeClr val="accent3"/>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Week </a:t>
            </a:r>
            <a:r>
              <a:rPr lang="en-US" sz="900">
                <a:solidFill>
                  <a:srgbClr val="FFFFFF"/>
                </a:solidFill>
                <a:latin typeface="Arial"/>
                <a:ea typeface="Arial"/>
                <a:cs typeface="Arial"/>
                <a:sym typeface="Arial"/>
              </a:rPr>
              <a:t>2</a:t>
            </a:r>
            <a:endParaRPr sz="900" b="0" i="0" u="none" strike="noStrike" cap="none">
              <a:solidFill>
                <a:srgbClr val="FFFFFF"/>
              </a:solidFill>
              <a:latin typeface="Arial"/>
              <a:ea typeface="Arial"/>
              <a:cs typeface="Arial"/>
              <a:sym typeface="Arial"/>
            </a:endParaRPr>
          </a:p>
        </p:txBody>
      </p:sp>
      <p:sp>
        <p:nvSpPr>
          <p:cNvPr id="174" name="Google Shape;174;g5f04774df0_0_0"/>
          <p:cNvSpPr/>
          <p:nvPr/>
        </p:nvSpPr>
        <p:spPr>
          <a:xfrm>
            <a:off x="2328343" y="1014659"/>
            <a:ext cx="918000" cy="300300"/>
          </a:xfrm>
          <a:prstGeom prst="rect">
            <a:avLst/>
          </a:prstGeom>
          <a:solidFill>
            <a:schemeClr val="accent3"/>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Week </a:t>
            </a:r>
            <a:r>
              <a:rPr lang="en-US" sz="900">
                <a:solidFill>
                  <a:srgbClr val="FFFFFF"/>
                </a:solidFill>
                <a:latin typeface="Arial"/>
                <a:ea typeface="Arial"/>
                <a:cs typeface="Arial"/>
                <a:sym typeface="Arial"/>
              </a:rPr>
              <a:t>3</a:t>
            </a:r>
            <a:endParaRPr sz="900" b="0" i="0" u="none" strike="noStrike" cap="none">
              <a:solidFill>
                <a:srgbClr val="FFFFFF"/>
              </a:solidFill>
              <a:latin typeface="Arial"/>
              <a:ea typeface="Arial"/>
              <a:cs typeface="Arial"/>
              <a:sym typeface="Arial"/>
            </a:endParaRPr>
          </a:p>
        </p:txBody>
      </p:sp>
      <p:sp>
        <p:nvSpPr>
          <p:cNvPr id="175" name="Google Shape;175;g5f04774df0_0_0"/>
          <p:cNvSpPr/>
          <p:nvPr/>
        </p:nvSpPr>
        <p:spPr>
          <a:xfrm>
            <a:off x="3336190" y="1014659"/>
            <a:ext cx="918000" cy="300300"/>
          </a:xfrm>
          <a:prstGeom prst="rect">
            <a:avLst/>
          </a:prstGeom>
          <a:solidFill>
            <a:schemeClr val="accent3"/>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Week </a:t>
            </a:r>
            <a:r>
              <a:rPr lang="en-US" sz="900">
                <a:solidFill>
                  <a:srgbClr val="FFFFFF"/>
                </a:solidFill>
                <a:latin typeface="Arial"/>
                <a:ea typeface="Arial"/>
                <a:cs typeface="Arial"/>
                <a:sym typeface="Arial"/>
              </a:rPr>
              <a:t>4</a:t>
            </a:r>
            <a:endParaRPr sz="900" b="0" i="0" u="none" strike="noStrike" cap="none">
              <a:solidFill>
                <a:srgbClr val="FFFFFF"/>
              </a:solidFill>
              <a:latin typeface="Arial"/>
              <a:ea typeface="Arial"/>
              <a:cs typeface="Arial"/>
              <a:sym typeface="Arial"/>
            </a:endParaRPr>
          </a:p>
        </p:txBody>
      </p:sp>
      <p:sp>
        <p:nvSpPr>
          <p:cNvPr id="176" name="Google Shape;176;g5f04774df0_0_0"/>
          <p:cNvSpPr/>
          <p:nvPr/>
        </p:nvSpPr>
        <p:spPr>
          <a:xfrm>
            <a:off x="4344037" y="1014659"/>
            <a:ext cx="918000" cy="300300"/>
          </a:xfrm>
          <a:prstGeom prst="rect">
            <a:avLst/>
          </a:prstGeom>
          <a:solidFill>
            <a:schemeClr val="accent3"/>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Week </a:t>
            </a:r>
            <a:r>
              <a:rPr lang="en-US" sz="900">
                <a:solidFill>
                  <a:srgbClr val="FFFFFF"/>
                </a:solidFill>
                <a:latin typeface="Arial"/>
                <a:ea typeface="Arial"/>
                <a:cs typeface="Arial"/>
                <a:sym typeface="Arial"/>
              </a:rPr>
              <a:t>5</a:t>
            </a:r>
            <a:endParaRPr sz="900" b="0" i="0" u="none" strike="noStrike" cap="none">
              <a:solidFill>
                <a:srgbClr val="FFFFFF"/>
              </a:solidFill>
              <a:latin typeface="Arial"/>
              <a:ea typeface="Arial"/>
              <a:cs typeface="Arial"/>
              <a:sym typeface="Arial"/>
            </a:endParaRPr>
          </a:p>
        </p:txBody>
      </p:sp>
      <p:sp>
        <p:nvSpPr>
          <p:cNvPr id="177" name="Google Shape;177;g5f04774df0_0_0"/>
          <p:cNvSpPr/>
          <p:nvPr/>
        </p:nvSpPr>
        <p:spPr>
          <a:xfrm>
            <a:off x="5351884" y="1014659"/>
            <a:ext cx="918000" cy="300300"/>
          </a:xfrm>
          <a:prstGeom prst="rect">
            <a:avLst/>
          </a:prstGeom>
          <a:solidFill>
            <a:schemeClr val="accent3"/>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Week </a:t>
            </a:r>
            <a:r>
              <a:rPr lang="en-US" sz="900">
                <a:solidFill>
                  <a:srgbClr val="FFFFFF"/>
                </a:solidFill>
                <a:latin typeface="Arial"/>
                <a:ea typeface="Arial"/>
                <a:cs typeface="Arial"/>
                <a:sym typeface="Arial"/>
              </a:rPr>
              <a:t>6</a:t>
            </a:r>
            <a:endParaRPr sz="900" b="0" i="0" u="none" strike="noStrike" cap="none">
              <a:solidFill>
                <a:srgbClr val="FFFFFF"/>
              </a:solidFill>
              <a:latin typeface="Arial"/>
              <a:ea typeface="Arial"/>
              <a:cs typeface="Arial"/>
              <a:sym typeface="Arial"/>
            </a:endParaRPr>
          </a:p>
        </p:txBody>
      </p:sp>
      <p:sp>
        <p:nvSpPr>
          <p:cNvPr id="178" name="Google Shape;178;g5f04774df0_0_0"/>
          <p:cNvSpPr/>
          <p:nvPr/>
        </p:nvSpPr>
        <p:spPr>
          <a:xfrm>
            <a:off x="6359730" y="1014659"/>
            <a:ext cx="918000" cy="300300"/>
          </a:xfrm>
          <a:prstGeom prst="rect">
            <a:avLst/>
          </a:prstGeom>
          <a:solidFill>
            <a:schemeClr val="accent3"/>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Week </a:t>
            </a:r>
            <a:r>
              <a:rPr lang="en-US" sz="900">
                <a:solidFill>
                  <a:srgbClr val="FFFFFF"/>
                </a:solidFill>
                <a:latin typeface="Arial"/>
                <a:ea typeface="Arial"/>
                <a:cs typeface="Arial"/>
                <a:sym typeface="Arial"/>
              </a:rPr>
              <a:t>7</a:t>
            </a:r>
            <a:endParaRPr sz="900" b="0" i="0" u="none" strike="noStrike" cap="none">
              <a:solidFill>
                <a:srgbClr val="FFFFFF"/>
              </a:solidFill>
              <a:latin typeface="Arial"/>
              <a:ea typeface="Arial"/>
              <a:cs typeface="Arial"/>
              <a:sym typeface="Arial"/>
            </a:endParaRPr>
          </a:p>
        </p:txBody>
      </p:sp>
      <p:sp>
        <p:nvSpPr>
          <p:cNvPr id="179" name="Google Shape;179;g5f04774df0_0_0"/>
          <p:cNvSpPr txBox="1"/>
          <p:nvPr/>
        </p:nvSpPr>
        <p:spPr>
          <a:xfrm>
            <a:off x="311700" y="292625"/>
            <a:ext cx="7020600" cy="751800"/>
          </a:xfrm>
          <a:prstGeom prst="rect">
            <a:avLst/>
          </a:prstGeom>
          <a:noFill/>
          <a:ln>
            <a:noFill/>
          </a:ln>
        </p:spPr>
        <p:txBody>
          <a:bodyPr spcFirstLastPara="1" wrap="square" lIns="91400" tIns="91400" rIns="91400" bIns="91400" anchor="t" anchorCtr="0">
            <a:noAutofit/>
          </a:bodyPr>
          <a:lstStyle/>
          <a:p>
            <a:pPr marL="0" marR="0" lvl="0" indent="0" algn="l" rtl="0">
              <a:lnSpc>
                <a:spcPct val="115000"/>
              </a:lnSpc>
              <a:spcBef>
                <a:spcPts val="0"/>
              </a:spcBef>
              <a:spcAft>
                <a:spcPts val="0"/>
              </a:spcAft>
              <a:buNone/>
            </a:pPr>
            <a:r>
              <a:rPr lang="en-US" sz="1800" b="1" dirty="0">
                <a:solidFill>
                  <a:schemeClr val="dk1"/>
                </a:solidFill>
                <a:latin typeface="Open Sans"/>
                <a:ea typeface="Open Sans"/>
                <a:cs typeface="Open Sans"/>
                <a:sym typeface="Open Sans"/>
              </a:rPr>
              <a:t>DON’T BE AFRAID TO EXPERIMENT EARLY </a:t>
            </a:r>
            <a:endParaRPr sz="1100" dirty="0"/>
          </a:p>
        </p:txBody>
      </p:sp>
      <p:cxnSp>
        <p:nvCxnSpPr>
          <p:cNvPr id="180" name="Google Shape;180;g5f04774df0_0_0"/>
          <p:cNvCxnSpPr/>
          <p:nvPr/>
        </p:nvCxnSpPr>
        <p:spPr>
          <a:xfrm rot="10800000" flipH="1">
            <a:off x="311700" y="815529"/>
            <a:ext cx="3399300" cy="300"/>
          </a:xfrm>
          <a:prstGeom prst="straightConnector1">
            <a:avLst/>
          </a:prstGeom>
          <a:noFill/>
          <a:ln w="9525" cap="flat" cmpd="sng">
            <a:solidFill>
              <a:srgbClr val="EF4747"/>
            </a:solidFill>
            <a:prstDash val="solid"/>
            <a:round/>
            <a:headEnd type="none" w="sm" len="sm"/>
            <a:tailEnd type="none" w="sm" len="sm"/>
          </a:ln>
        </p:spPr>
      </p:cxnSp>
      <p:sp>
        <p:nvSpPr>
          <p:cNvPr id="181" name="Google Shape;181;g5f04774df0_0_0"/>
          <p:cNvSpPr/>
          <p:nvPr/>
        </p:nvSpPr>
        <p:spPr>
          <a:xfrm>
            <a:off x="7367578" y="1006203"/>
            <a:ext cx="918000" cy="300300"/>
          </a:xfrm>
          <a:prstGeom prst="rect">
            <a:avLst/>
          </a:prstGeom>
          <a:solidFill>
            <a:schemeClr val="accent3"/>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Week </a:t>
            </a:r>
            <a:r>
              <a:rPr lang="en-US" sz="900">
                <a:solidFill>
                  <a:srgbClr val="FFFFFF"/>
                </a:solidFill>
                <a:latin typeface="Arial"/>
                <a:ea typeface="Arial"/>
                <a:cs typeface="Arial"/>
                <a:sym typeface="Arial"/>
              </a:rPr>
              <a:t>8</a:t>
            </a:r>
            <a:endParaRPr sz="9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56090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par>
                                <p:cTn id="8" presetID="10" presetClass="entr" presetSubtype="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animEffect transition="in" filter="fade">
                                      <p:cBhvr>
                                        <p:cTn id="13" dur="500"/>
                                        <p:tgtEl>
                                          <p:spTgt spid="142"/>
                                        </p:tgtEl>
                                      </p:cBhvr>
                                    </p:animEffect>
                                  </p:childTnLst>
                                </p:cTn>
                              </p:par>
                              <p:par>
                                <p:cTn id="14" presetID="10" presetClass="entr" presetSubtype="0"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par>
                                <p:cTn id="17" presetID="10"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par>
                                <p:cTn id="20" presetID="10" presetClass="entr" presetSubtype="0" fill="hold"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par>
                                <p:cTn id="23" presetID="10" presetClass="entr" presetSubtype="0" fill="hold" nodeType="withEffect">
                                  <p:stCondLst>
                                    <p:cond delay="0"/>
                                  </p:stCondLst>
                                  <p:childTnLst>
                                    <p:set>
                                      <p:cBhvr>
                                        <p:cTn id="24" dur="1" fill="hold">
                                          <p:stCondLst>
                                            <p:cond delay="0"/>
                                          </p:stCondLst>
                                        </p:cTn>
                                        <p:tgtEl>
                                          <p:spTgt spid="146"/>
                                        </p:tgtEl>
                                        <p:attrNameLst>
                                          <p:attrName>style.visibility</p:attrName>
                                        </p:attrNameLst>
                                      </p:cBhvr>
                                      <p:to>
                                        <p:strVal val="visible"/>
                                      </p:to>
                                    </p:set>
                                    <p:animEffect transition="in" filter="fade">
                                      <p:cBhvr>
                                        <p:cTn id="25" dur="500"/>
                                        <p:tgtEl>
                                          <p:spTgt spid="146"/>
                                        </p:tgtEl>
                                      </p:cBhvr>
                                    </p:animEffect>
                                  </p:childTnLst>
                                </p:cTn>
                              </p:par>
                              <p:par>
                                <p:cTn id="26" presetID="10" presetClass="entr" presetSubtype="0" fill="hold"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fade">
                                      <p:cBhvr>
                                        <p:cTn id="28" dur="500"/>
                                        <p:tgtEl>
                                          <p:spTgt spid="145"/>
                                        </p:tgtEl>
                                      </p:cBhvr>
                                    </p:animEffect>
                                  </p:childTnLst>
                                </p:cTn>
                              </p:par>
                              <p:par>
                                <p:cTn id="29" presetID="10" presetClass="entr" presetSubtype="0" fill="hold" nodeType="with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fade">
                                      <p:cBhvr>
                                        <p:cTn id="31" dur="500"/>
                                        <p:tgtEl>
                                          <p:spTgt spid="139"/>
                                        </p:tgtEl>
                                      </p:cBhvr>
                                    </p:animEffect>
                                  </p:childTnLst>
                                </p:cTn>
                              </p:par>
                              <p:par>
                                <p:cTn id="32" presetID="10" presetClass="entr" presetSubtype="0" fill="hold" nodeType="withEffect">
                                  <p:stCondLst>
                                    <p:cond delay="0"/>
                                  </p:stCondLst>
                                  <p:childTnLst>
                                    <p:set>
                                      <p:cBhvr>
                                        <p:cTn id="33" dur="1" fill="hold">
                                          <p:stCondLst>
                                            <p:cond delay="0"/>
                                          </p:stCondLst>
                                        </p:cTn>
                                        <p:tgtEl>
                                          <p:spTgt spid="154"/>
                                        </p:tgtEl>
                                        <p:attrNameLst>
                                          <p:attrName>style.visibility</p:attrName>
                                        </p:attrNameLst>
                                      </p:cBhvr>
                                      <p:to>
                                        <p:strVal val="visible"/>
                                      </p:to>
                                    </p:set>
                                    <p:animEffect transition="in" filter="fade">
                                      <p:cBhvr>
                                        <p:cTn id="34" dur="500"/>
                                        <p:tgtEl>
                                          <p:spTgt spid="154"/>
                                        </p:tgtEl>
                                      </p:cBhvr>
                                    </p:animEffect>
                                  </p:childTnLst>
                                </p:cTn>
                              </p:par>
                              <p:par>
                                <p:cTn id="35" presetID="10" presetClass="entr" presetSubtype="0" fill="hold" nodeType="withEffect">
                                  <p:stCondLst>
                                    <p:cond delay="0"/>
                                  </p:stCondLst>
                                  <p:childTnLst>
                                    <p:set>
                                      <p:cBhvr>
                                        <p:cTn id="36" dur="1" fill="hold">
                                          <p:stCondLst>
                                            <p:cond delay="0"/>
                                          </p:stCondLst>
                                        </p:cTn>
                                        <p:tgtEl>
                                          <p:spTgt spid="155"/>
                                        </p:tgtEl>
                                        <p:attrNameLst>
                                          <p:attrName>style.visibility</p:attrName>
                                        </p:attrNameLst>
                                      </p:cBhvr>
                                      <p:to>
                                        <p:strVal val="visible"/>
                                      </p:to>
                                    </p:set>
                                    <p:animEffect transition="in" filter="fade">
                                      <p:cBhvr>
                                        <p:cTn id="37" dur="500"/>
                                        <p:tgtEl>
                                          <p:spTgt spid="155"/>
                                        </p:tgtEl>
                                      </p:cBhvr>
                                    </p:animEffect>
                                  </p:childTnLst>
                                </p:cTn>
                              </p:par>
                              <p:par>
                                <p:cTn id="38" presetID="10" presetClass="entr" presetSubtype="0" fill="hold" nodeType="withEffect">
                                  <p:stCondLst>
                                    <p:cond delay="0"/>
                                  </p:stCondLst>
                                  <p:childTnLst>
                                    <p:set>
                                      <p:cBhvr>
                                        <p:cTn id="39" dur="1" fill="hold">
                                          <p:stCondLst>
                                            <p:cond delay="0"/>
                                          </p:stCondLst>
                                        </p:cTn>
                                        <p:tgtEl>
                                          <p:spTgt spid="157"/>
                                        </p:tgtEl>
                                        <p:attrNameLst>
                                          <p:attrName>style.visibility</p:attrName>
                                        </p:attrNameLst>
                                      </p:cBhvr>
                                      <p:to>
                                        <p:strVal val="visible"/>
                                      </p:to>
                                    </p:set>
                                    <p:animEffect transition="in" filter="fade">
                                      <p:cBhvr>
                                        <p:cTn id="40" dur="500"/>
                                        <p:tgtEl>
                                          <p:spTgt spid="157"/>
                                        </p:tgtEl>
                                      </p:cBhvr>
                                    </p:animEffect>
                                  </p:childTnLst>
                                </p:cTn>
                              </p:par>
                              <p:par>
                                <p:cTn id="41" presetID="10"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animEffect transition="in" filter="fade">
                                      <p:cBhvr>
                                        <p:cTn id="43" dur="500"/>
                                        <p:tgtEl>
                                          <p:spTgt spid="158"/>
                                        </p:tgtEl>
                                      </p:cBhvr>
                                    </p:animEffect>
                                  </p:childTnLst>
                                </p:cTn>
                              </p:par>
                              <p:par>
                                <p:cTn id="44" presetID="10" presetClass="entr" presetSubtype="0" fill="hold" nodeType="withEffect">
                                  <p:stCondLst>
                                    <p:cond delay="0"/>
                                  </p:stCondLst>
                                  <p:childTnLst>
                                    <p:set>
                                      <p:cBhvr>
                                        <p:cTn id="45" dur="1" fill="hold">
                                          <p:stCondLst>
                                            <p:cond delay="0"/>
                                          </p:stCondLst>
                                        </p:cTn>
                                        <p:tgtEl>
                                          <p:spTgt spid="162"/>
                                        </p:tgtEl>
                                        <p:attrNameLst>
                                          <p:attrName>style.visibility</p:attrName>
                                        </p:attrNameLst>
                                      </p:cBhvr>
                                      <p:to>
                                        <p:strVal val="visible"/>
                                      </p:to>
                                    </p:set>
                                    <p:animEffect transition="in" filter="fade">
                                      <p:cBhvr>
                                        <p:cTn id="46" dur="500"/>
                                        <p:tgtEl>
                                          <p:spTgt spid="162"/>
                                        </p:tgtEl>
                                      </p:cBhvr>
                                    </p:animEffect>
                                  </p:childTnLst>
                                </p:cTn>
                              </p:par>
                              <p:par>
                                <p:cTn id="47" presetID="10" presetClass="entr" presetSubtype="0" fill="hold" nodeType="withEffect">
                                  <p:stCondLst>
                                    <p:cond delay="0"/>
                                  </p:stCondLst>
                                  <p:childTnLst>
                                    <p:set>
                                      <p:cBhvr>
                                        <p:cTn id="48" dur="1" fill="hold">
                                          <p:stCondLst>
                                            <p:cond delay="0"/>
                                          </p:stCondLst>
                                        </p:cTn>
                                        <p:tgtEl>
                                          <p:spTgt spid="161"/>
                                        </p:tgtEl>
                                        <p:attrNameLst>
                                          <p:attrName>style.visibility</p:attrName>
                                        </p:attrNameLst>
                                      </p:cBhvr>
                                      <p:to>
                                        <p:strVal val="visible"/>
                                      </p:to>
                                    </p:set>
                                    <p:animEffect transition="in" filter="fade">
                                      <p:cBhvr>
                                        <p:cTn id="49" dur="500"/>
                                        <p:tgtEl>
                                          <p:spTgt spid="161"/>
                                        </p:tgtEl>
                                      </p:cBhvr>
                                    </p:animEffect>
                                  </p:childTnLst>
                                </p:cTn>
                              </p:par>
                              <p:par>
                                <p:cTn id="50" presetID="10" presetClass="entr" presetSubtype="0" fill="hold"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59"/>
                                        </p:tgtEl>
                                        <p:attrNameLst>
                                          <p:attrName>style.visibility</p:attrName>
                                        </p:attrNameLst>
                                      </p:cBhvr>
                                      <p:to>
                                        <p:strVal val="visible"/>
                                      </p:to>
                                    </p:set>
                                    <p:animEffect transition="in" filter="fade">
                                      <p:cBhvr>
                                        <p:cTn id="55" dur="500"/>
                                        <p:tgtEl>
                                          <p:spTgt spid="159"/>
                                        </p:tgtEl>
                                      </p:cBhvr>
                                    </p:animEffect>
                                  </p:childTnLst>
                                </p:cTn>
                              </p:par>
                              <p:par>
                                <p:cTn id="56" presetID="10" presetClass="entr" presetSubtype="0" fill="hold" nodeType="withEffect">
                                  <p:stCondLst>
                                    <p:cond delay="0"/>
                                  </p:stCondLst>
                                  <p:childTnLst>
                                    <p:set>
                                      <p:cBhvr>
                                        <p:cTn id="57" dur="1" fill="hold">
                                          <p:stCondLst>
                                            <p:cond delay="0"/>
                                          </p:stCondLst>
                                        </p:cTn>
                                        <p:tgtEl>
                                          <p:spTgt spid="156"/>
                                        </p:tgtEl>
                                        <p:attrNameLst>
                                          <p:attrName>style.visibility</p:attrName>
                                        </p:attrNameLst>
                                      </p:cBhvr>
                                      <p:to>
                                        <p:strVal val="visible"/>
                                      </p:to>
                                    </p:set>
                                    <p:animEffect transition="in" filter="fade">
                                      <p:cBhvr>
                                        <p:cTn id="58" dur="500"/>
                                        <p:tgtEl>
                                          <p:spTgt spid="156"/>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nodeType="withEffect">
                                  <p:stCondLst>
                                    <p:cond delay="0"/>
                                  </p:stCondLst>
                                  <p:childTnLst>
                                    <p:set>
                                      <p:cBhvr>
                                        <p:cTn id="63" dur="1" fill="hold">
                                          <p:stCondLst>
                                            <p:cond delay="0"/>
                                          </p:stCondLst>
                                        </p:cTn>
                                        <p:tgtEl>
                                          <p:spTgt spid="164"/>
                                        </p:tgtEl>
                                        <p:attrNameLst>
                                          <p:attrName>style.visibility</p:attrName>
                                        </p:attrNameLst>
                                      </p:cBhvr>
                                      <p:to>
                                        <p:strVal val="visible"/>
                                      </p:to>
                                    </p:set>
                                    <p:animEffect transition="in" filter="fade">
                                      <p:cBhvr>
                                        <p:cTn id="64" dur="500"/>
                                        <p:tgtEl>
                                          <p:spTgt spid="164"/>
                                        </p:tgtEl>
                                      </p:cBhvr>
                                    </p:animEffect>
                                  </p:childTnLst>
                                </p:cTn>
                              </p:par>
                              <p:par>
                                <p:cTn id="65" presetID="10" presetClass="entr" presetSubtype="0" fill="hold" nodeType="withEffect">
                                  <p:stCondLst>
                                    <p:cond delay="0"/>
                                  </p:stCondLst>
                                  <p:childTnLst>
                                    <p:set>
                                      <p:cBhvr>
                                        <p:cTn id="66" dur="1" fill="hold">
                                          <p:stCondLst>
                                            <p:cond delay="0"/>
                                          </p:stCondLst>
                                        </p:cTn>
                                        <p:tgtEl>
                                          <p:spTgt spid="165"/>
                                        </p:tgtEl>
                                        <p:attrNameLst>
                                          <p:attrName>style.visibility</p:attrName>
                                        </p:attrNameLst>
                                      </p:cBhvr>
                                      <p:to>
                                        <p:strVal val="visible"/>
                                      </p:to>
                                    </p:set>
                                    <p:animEffect transition="in" filter="fade">
                                      <p:cBhvr>
                                        <p:cTn id="67" dur="500"/>
                                        <p:tgtEl>
                                          <p:spTgt spid="165"/>
                                        </p:tgtEl>
                                      </p:cBhvr>
                                    </p:animEffect>
                                  </p:childTnLst>
                                </p:cTn>
                              </p:par>
                              <p:par>
                                <p:cTn id="68" presetID="10" presetClass="entr" presetSubtype="0" fill="hold" nodeType="withEffect">
                                  <p:stCondLst>
                                    <p:cond delay="0"/>
                                  </p:stCondLst>
                                  <p:childTnLst>
                                    <p:set>
                                      <p:cBhvr>
                                        <p:cTn id="69" dur="1" fill="hold">
                                          <p:stCondLst>
                                            <p:cond delay="0"/>
                                          </p:stCondLst>
                                        </p:cTn>
                                        <p:tgtEl>
                                          <p:spTgt spid="152"/>
                                        </p:tgtEl>
                                        <p:attrNameLst>
                                          <p:attrName>style.visibility</p:attrName>
                                        </p:attrNameLst>
                                      </p:cBhvr>
                                      <p:to>
                                        <p:strVal val="visible"/>
                                      </p:to>
                                    </p:set>
                                    <p:animEffect transition="in" filter="fade">
                                      <p:cBhvr>
                                        <p:cTn id="70" dur="500"/>
                                        <p:tgtEl>
                                          <p:spTgt spid="152"/>
                                        </p:tgtEl>
                                      </p:cBhvr>
                                    </p:animEffect>
                                  </p:childTnLst>
                                </p:cTn>
                              </p:par>
                              <p:par>
                                <p:cTn id="71" presetID="10" presetClass="entr" presetSubtype="0" fill="hold" nodeType="withEffect">
                                  <p:stCondLst>
                                    <p:cond delay="0"/>
                                  </p:stCondLst>
                                  <p:childTnLst>
                                    <p:set>
                                      <p:cBhvr>
                                        <p:cTn id="72" dur="1" fill="hold">
                                          <p:stCondLst>
                                            <p:cond delay="0"/>
                                          </p:stCondLst>
                                        </p:cTn>
                                        <p:tgtEl>
                                          <p:spTgt spid="153"/>
                                        </p:tgtEl>
                                        <p:attrNameLst>
                                          <p:attrName>style.visibility</p:attrName>
                                        </p:attrNameLst>
                                      </p:cBhvr>
                                      <p:to>
                                        <p:strVal val="visible"/>
                                      </p:to>
                                    </p:set>
                                    <p:animEffect transition="in" filter="fade">
                                      <p:cBhvr>
                                        <p:cTn id="73" dur="500"/>
                                        <p:tgtEl>
                                          <p:spTgt spid="15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44"/>
                                        </p:tgtEl>
                                        <p:attrNameLst>
                                          <p:attrName>style.visibility</p:attrName>
                                        </p:attrNameLst>
                                      </p:cBhvr>
                                      <p:to>
                                        <p:strVal val="visible"/>
                                      </p:to>
                                    </p:set>
                                    <p:animEffect transition="in" filter="fade">
                                      <p:cBhvr>
                                        <p:cTn id="78" dur="500"/>
                                        <p:tgtEl>
                                          <p:spTgt spid="14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6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1"/>
                                        </p:tgtEl>
                                        <p:attrNameLst>
                                          <p:attrName>style.visibility</p:attrName>
                                        </p:attrNameLst>
                                      </p:cBhvr>
                                      <p:to>
                                        <p:strVal val="visible"/>
                                      </p:to>
                                    </p:set>
                                    <p:animEffect transition="in" filter="fade">
                                      <p:cBhvr>
                                        <p:cTn id="87" dur="500"/>
                                        <p:tgtEl>
                                          <p:spTgt spid="151"/>
                                        </p:tgtEl>
                                      </p:cBhvr>
                                    </p:animEffect>
                                  </p:childTnLst>
                                </p:cTn>
                              </p:par>
                              <p:par>
                                <p:cTn id="88" presetID="10" presetClass="entr" presetSubtype="0" fill="hold" nodeType="withEffect">
                                  <p:stCondLst>
                                    <p:cond delay="0"/>
                                  </p:stCondLst>
                                  <p:childTnLst>
                                    <p:set>
                                      <p:cBhvr>
                                        <p:cTn id="89" dur="1" fill="hold">
                                          <p:stCondLst>
                                            <p:cond delay="0"/>
                                          </p:stCondLst>
                                        </p:cTn>
                                        <p:tgtEl>
                                          <p:spTgt spid="140"/>
                                        </p:tgtEl>
                                        <p:attrNameLst>
                                          <p:attrName>style.visibility</p:attrName>
                                        </p:attrNameLst>
                                      </p:cBhvr>
                                      <p:to>
                                        <p:strVal val="visible"/>
                                      </p:to>
                                    </p:set>
                                    <p:animEffect transition="in" filter="fade">
                                      <p:cBhvr>
                                        <p:cTn id="90" dur="500"/>
                                        <p:tgtEl>
                                          <p:spTgt spid="14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0"/>
                                        </p:tgtEl>
                                        <p:attrNameLst>
                                          <p:attrName>style.visibility</p:attrName>
                                        </p:attrNameLst>
                                      </p:cBhvr>
                                      <p:to>
                                        <p:strVal val="visible"/>
                                      </p:to>
                                    </p:set>
                                    <p:animEffect transition="in" filter="fade">
                                      <p:cBhvr>
                                        <p:cTn id="95" dur="500"/>
                                        <p:tgtEl>
                                          <p:spTgt spid="150"/>
                                        </p:tgtEl>
                                      </p:cBhvr>
                                    </p:animEffect>
                                  </p:childTnLst>
                                </p:cTn>
                              </p:par>
                              <p:par>
                                <p:cTn id="96" presetID="10" presetClass="entr" presetSubtype="0" fill="hold" nodeType="withEffect">
                                  <p:stCondLst>
                                    <p:cond delay="0"/>
                                  </p:stCondLst>
                                  <p:childTnLst>
                                    <p:set>
                                      <p:cBhvr>
                                        <p:cTn id="97" dur="1" fill="hold">
                                          <p:stCondLst>
                                            <p:cond delay="0"/>
                                          </p:stCondLst>
                                        </p:cTn>
                                        <p:tgtEl>
                                          <p:spTgt spid="148"/>
                                        </p:tgtEl>
                                        <p:attrNameLst>
                                          <p:attrName>style.visibility</p:attrName>
                                        </p:attrNameLst>
                                      </p:cBhvr>
                                      <p:to>
                                        <p:strVal val="visible"/>
                                      </p:to>
                                    </p:set>
                                    <p:animEffect transition="in" filter="fade">
                                      <p:cBhvr>
                                        <p:cTn id="98" dur="500"/>
                                        <p:tgtEl>
                                          <p:spTgt spid="148"/>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6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49"/>
                                        </p:tgtEl>
                                        <p:attrNameLst>
                                          <p:attrName>style.visibility</p:attrName>
                                        </p:attrNameLst>
                                      </p:cBhvr>
                                      <p:to>
                                        <p:strVal val="visible"/>
                                      </p:to>
                                    </p:set>
                                    <p:animEffect transition="in" filter="fade">
                                      <p:cBhvr>
                                        <p:cTn id="10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5"/>
          <p:cNvSpPr/>
          <p:nvPr/>
        </p:nvSpPr>
        <p:spPr>
          <a:xfrm>
            <a:off x="-25330" y="-1188"/>
            <a:ext cx="9171550" cy="5144688"/>
          </a:xfrm>
          <a:prstGeom prst="rect">
            <a:avLst/>
          </a:pr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11" name="Google Shape;211;p5"/>
          <p:cNvSpPr/>
          <p:nvPr/>
        </p:nvSpPr>
        <p:spPr>
          <a:xfrm rot="10800000">
            <a:off x="5245031" y="2989528"/>
            <a:ext cx="2489430" cy="585577"/>
          </a:xfrm>
          <a:custGeom>
            <a:avLst/>
            <a:gdLst/>
            <a:ahLst/>
            <a:cxnLst/>
            <a:rect l="l" t="t" r="r" b="b"/>
            <a:pathLst>
              <a:path w="2489430" h="585577" extrusionOk="0">
                <a:moveTo>
                  <a:pt x="1292400" y="585577"/>
                </a:moveTo>
                <a:lnTo>
                  <a:pt x="1172894" y="585577"/>
                </a:lnTo>
                <a:lnTo>
                  <a:pt x="1172894" y="355574"/>
                </a:lnTo>
                <a:lnTo>
                  <a:pt x="119506" y="355574"/>
                </a:lnTo>
                <a:lnTo>
                  <a:pt x="119506" y="584019"/>
                </a:lnTo>
                <a:lnTo>
                  <a:pt x="0" y="584019"/>
                </a:lnTo>
                <a:lnTo>
                  <a:pt x="0" y="284135"/>
                </a:lnTo>
                <a:lnTo>
                  <a:pt x="0" y="284135"/>
                </a:lnTo>
                <a:lnTo>
                  <a:pt x="0" y="236067"/>
                </a:lnTo>
                <a:lnTo>
                  <a:pt x="1172494" y="236067"/>
                </a:lnTo>
                <a:lnTo>
                  <a:pt x="1172494" y="118289"/>
                </a:lnTo>
                <a:lnTo>
                  <a:pt x="1113349" y="118289"/>
                </a:lnTo>
                <a:lnTo>
                  <a:pt x="1231638" y="0"/>
                </a:lnTo>
                <a:lnTo>
                  <a:pt x="1349928" y="118289"/>
                </a:lnTo>
                <a:lnTo>
                  <a:pt x="1290783" y="118289"/>
                </a:lnTo>
                <a:lnTo>
                  <a:pt x="1290783" y="236067"/>
                </a:lnTo>
                <a:lnTo>
                  <a:pt x="2489430" y="236068"/>
                </a:lnTo>
                <a:lnTo>
                  <a:pt x="2489430" y="254867"/>
                </a:lnTo>
                <a:lnTo>
                  <a:pt x="2489430" y="254867"/>
                </a:lnTo>
                <a:lnTo>
                  <a:pt x="2489430" y="554751"/>
                </a:lnTo>
                <a:lnTo>
                  <a:pt x="2369924" y="554751"/>
                </a:lnTo>
                <a:lnTo>
                  <a:pt x="2369924" y="355574"/>
                </a:lnTo>
                <a:lnTo>
                  <a:pt x="1292400" y="355574"/>
                </a:lnTo>
                <a:close/>
              </a:path>
            </a:pathLst>
          </a:custGeom>
          <a:solidFill>
            <a:schemeClr val="accent6"/>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12" name="Google Shape;212;p5"/>
          <p:cNvSpPr/>
          <p:nvPr/>
        </p:nvSpPr>
        <p:spPr>
          <a:xfrm>
            <a:off x="4785877" y="2464101"/>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Personality</a:t>
            </a:r>
            <a:endParaRPr/>
          </a:p>
        </p:txBody>
      </p:sp>
      <p:sp>
        <p:nvSpPr>
          <p:cNvPr id="213" name="Google Shape;213;p5"/>
          <p:cNvSpPr/>
          <p:nvPr/>
        </p:nvSpPr>
        <p:spPr>
          <a:xfrm>
            <a:off x="973091" y="3664040"/>
            <a:ext cx="7224080" cy="320040"/>
          </a:xfrm>
          <a:prstGeom prst="roundRect">
            <a:avLst>
              <a:gd name="adj" fmla="val 16667"/>
            </a:avLst>
          </a:prstGeom>
          <a:solidFill>
            <a:srgbClr val="FED7AC"/>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YOUR IDEAL CO-FOUNDER</a:t>
            </a:r>
            <a:endParaRPr/>
          </a:p>
        </p:txBody>
      </p:sp>
      <p:sp>
        <p:nvSpPr>
          <p:cNvPr id="214" name="Google Shape;214;p5"/>
          <p:cNvSpPr/>
          <p:nvPr/>
        </p:nvSpPr>
        <p:spPr>
          <a:xfrm rot="10800000">
            <a:off x="1438189" y="2996675"/>
            <a:ext cx="2489430" cy="585577"/>
          </a:xfrm>
          <a:custGeom>
            <a:avLst/>
            <a:gdLst/>
            <a:ahLst/>
            <a:cxnLst/>
            <a:rect l="l" t="t" r="r" b="b"/>
            <a:pathLst>
              <a:path w="2489430" h="585577" extrusionOk="0">
                <a:moveTo>
                  <a:pt x="1292400" y="585577"/>
                </a:moveTo>
                <a:lnTo>
                  <a:pt x="1172894" y="585577"/>
                </a:lnTo>
                <a:lnTo>
                  <a:pt x="1172894" y="355574"/>
                </a:lnTo>
                <a:lnTo>
                  <a:pt x="119506" y="355574"/>
                </a:lnTo>
                <a:lnTo>
                  <a:pt x="119506" y="584019"/>
                </a:lnTo>
                <a:lnTo>
                  <a:pt x="0" y="584019"/>
                </a:lnTo>
                <a:lnTo>
                  <a:pt x="0" y="284135"/>
                </a:lnTo>
                <a:lnTo>
                  <a:pt x="0" y="284135"/>
                </a:lnTo>
                <a:lnTo>
                  <a:pt x="0" y="236067"/>
                </a:lnTo>
                <a:lnTo>
                  <a:pt x="1172494" y="236067"/>
                </a:lnTo>
                <a:lnTo>
                  <a:pt x="1172494" y="118289"/>
                </a:lnTo>
                <a:lnTo>
                  <a:pt x="1113349" y="118289"/>
                </a:lnTo>
                <a:lnTo>
                  <a:pt x="1231638" y="0"/>
                </a:lnTo>
                <a:lnTo>
                  <a:pt x="1349928" y="118289"/>
                </a:lnTo>
                <a:lnTo>
                  <a:pt x="1290783" y="118289"/>
                </a:lnTo>
                <a:lnTo>
                  <a:pt x="1290783" y="236067"/>
                </a:lnTo>
                <a:lnTo>
                  <a:pt x="2489430" y="236068"/>
                </a:lnTo>
                <a:lnTo>
                  <a:pt x="2489430" y="254867"/>
                </a:lnTo>
                <a:lnTo>
                  <a:pt x="2489430" y="254867"/>
                </a:lnTo>
                <a:lnTo>
                  <a:pt x="2489430" y="554751"/>
                </a:lnTo>
                <a:lnTo>
                  <a:pt x="2369924" y="554751"/>
                </a:lnTo>
                <a:lnTo>
                  <a:pt x="2369924" y="355574"/>
                </a:lnTo>
                <a:lnTo>
                  <a:pt x="1292400" y="355574"/>
                </a:lnTo>
                <a:close/>
              </a:path>
            </a:pathLst>
          </a:custGeom>
          <a:solidFill>
            <a:srgbClr val="E46A6E"/>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15" name="Google Shape;215;p5"/>
          <p:cNvSpPr/>
          <p:nvPr/>
        </p:nvSpPr>
        <p:spPr>
          <a:xfrm>
            <a:off x="4783443" y="2462864"/>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Personality</a:t>
            </a:r>
            <a:endParaRPr/>
          </a:p>
        </p:txBody>
      </p:sp>
      <p:sp>
        <p:nvSpPr>
          <p:cNvPr id="216" name="Google Shape;216;p5"/>
          <p:cNvSpPr/>
          <p:nvPr/>
        </p:nvSpPr>
        <p:spPr>
          <a:xfrm>
            <a:off x="5980473" y="2462864"/>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Values</a:t>
            </a:r>
            <a:endParaRPr/>
          </a:p>
        </p:txBody>
      </p:sp>
      <p:sp>
        <p:nvSpPr>
          <p:cNvPr id="217" name="Google Shape;217;p5"/>
          <p:cNvSpPr/>
          <p:nvPr/>
        </p:nvSpPr>
        <p:spPr>
          <a:xfrm>
            <a:off x="7152244" y="2011913"/>
            <a:ext cx="1044928" cy="1110319"/>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 Affinity</a:t>
            </a:r>
            <a:endParaRPr/>
          </a:p>
        </p:txBody>
      </p:sp>
      <p:sp>
        <p:nvSpPr>
          <p:cNvPr id="218" name="Google Shape;218;p5"/>
          <p:cNvSpPr/>
          <p:nvPr/>
        </p:nvSpPr>
        <p:spPr>
          <a:xfrm>
            <a:off x="4783442" y="1574354"/>
            <a:ext cx="3413729" cy="321540"/>
          </a:xfrm>
          <a:prstGeom prst="roundRect">
            <a:avLst>
              <a:gd name="adj" fmla="val 12299"/>
            </a:avLst>
          </a:prstGeom>
          <a:solidFill>
            <a:srgbClr val="606060"/>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2 – PERSONAL</a:t>
            </a:r>
            <a:endParaRPr/>
          </a:p>
        </p:txBody>
      </p:sp>
      <p:sp>
        <p:nvSpPr>
          <p:cNvPr id="219" name="Google Shape;219;p5"/>
          <p:cNvSpPr/>
          <p:nvPr/>
        </p:nvSpPr>
        <p:spPr>
          <a:xfrm>
            <a:off x="973091" y="1574354"/>
            <a:ext cx="3413729" cy="321540"/>
          </a:xfrm>
          <a:prstGeom prst="roundRect">
            <a:avLst>
              <a:gd name="adj" fmla="val 12299"/>
            </a:avLst>
          </a:prstGeom>
          <a:solidFill>
            <a:schemeClr val="accent4"/>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1 – PROFESSIONAL</a:t>
            </a:r>
            <a:endParaRPr/>
          </a:p>
        </p:txBody>
      </p:sp>
      <p:sp>
        <p:nvSpPr>
          <p:cNvPr id="220" name="Google Shape;220;p5"/>
          <p:cNvSpPr/>
          <p:nvPr/>
        </p:nvSpPr>
        <p:spPr>
          <a:xfrm>
            <a:off x="4438080" y="1588073"/>
            <a:ext cx="294101" cy="294101"/>
          </a:xfrm>
          <a:prstGeom prst="mathPlus">
            <a:avLst>
              <a:gd name="adj1" fmla="val 23520"/>
            </a:avLst>
          </a:prstGeom>
          <a:solidFill>
            <a:schemeClr val="lt1"/>
          </a:solidFill>
          <a:ln w="1905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21" name="Google Shape;221;p5"/>
          <p:cNvSpPr/>
          <p:nvPr/>
        </p:nvSpPr>
        <p:spPr>
          <a:xfrm>
            <a:off x="4816473" y="2500741"/>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222" name="Google Shape;222;p5"/>
          <p:cNvSpPr/>
          <p:nvPr/>
        </p:nvSpPr>
        <p:spPr>
          <a:xfrm>
            <a:off x="5998912" y="2496161"/>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2</a:t>
            </a:r>
            <a:endParaRPr/>
          </a:p>
        </p:txBody>
      </p:sp>
      <p:sp>
        <p:nvSpPr>
          <p:cNvPr id="223" name="Google Shape;223;p5"/>
          <p:cNvSpPr/>
          <p:nvPr/>
        </p:nvSpPr>
        <p:spPr>
          <a:xfrm>
            <a:off x="7182061" y="2052599"/>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3</a:t>
            </a:r>
            <a:endParaRPr/>
          </a:p>
        </p:txBody>
      </p:sp>
      <p:sp>
        <p:nvSpPr>
          <p:cNvPr id="224" name="Google Shape;224;p5"/>
          <p:cNvSpPr txBox="1"/>
          <p:nvPr/>
        </p:nvSpPr>
        <p:spPr>
          <a:xfrm>
            <a:off x="1937657" y="1129462"/>
            <a:ext cx="526868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FINDING THE RIGHT CO-FOUNDER: THE 2P3 FRAMEWORK</a:t>
            </a:r>
            <a:endParaRPr/>
          </a:p>
        </p:txBody>
      </p:sp>
      <p:sp>
        <p:nvSpPr>
          <p:cNvPr id="225" name="Google Shape;225;p5"/>
          <p:cNvSpPr/>
          <p:nvPr/>
        </p:nvSpPr>
        <p:spPr>
          <a:xfrm>
            <a:off x="5186496" y="2173151"/>
            <a:ext cx="236579" cy="336853"/>
          </a:xfrm>
          <a:prstGeom prst="downArrow">
            <a:avLst>
              <a:gd name="adj1" fmla="val 50000"/>
              <a:gd name="adj2" fmla="val 50000"/>
            </a:avLst>
          </a:prstGeom>
          <a:solidFill>
            <a:srgbClr val="F2F2F2"/>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26" name="Google Shape;226;p5"/>
          <p:cNvSpPr/>
          <p:nvPr/>
        </p:nvSpPr>
        <p:spPr>
          <a:xfrm>
            <a:off x="6384533" y="2173151"/>
            <a:ext cx="236579" cy="336853"/>
          </a:xfrm>
          <a:prstGeom prst="downArrow">
            <a:avLst>
              <a:gd name="adj1" fmla="val 50000"/>
              <a:gd name="adj2" fmla="val 50000"/>
            </a:avLst>
          </a:prstGeom>
          <a:solidFill>
            <a:srgbClr val="F2F2F2"/>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27" name="Google Shape;227;p5"/>
          <p:cNvSpPr/>
          <p:nvPr/>
        </p:nvSpPr>
        <p:spPr>
          <a:xfrm>
            <a:off x="4783443" y="2011913"/>
            <a:ext cx="2241958" cy="306259"/>
          </a:xfrm>
          <a:prstGeom prst="roundRect">
            <a:avLst>
              <a:gd name="adj" fmla="val 12299"/>
            </a:avLst>
          </a:prstGeom>
          <a:solidFill>
            <a:srgbClr val="F2F2F2"/>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(Culture)</a:t>
            </a:r>
            <a:endParaRPr/>
          </a:p>
        </p:txBody>
      </p:sp>
      <p:sp>
        <p:nvSpPr>
          <p:cNvPr id="228" name="Google Shape;228;p5"/>
          <p:cNvSpPr/>
          <p:nvPr/>
        </p:nvSpPr>
        <p:spPr>
          <a:xfrm>
            <a:off x="4818907" y="2501978"/>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229" name="Google Shape;229;p5"/>
          <p:cNvSpPr/>
          <p:nvPr/>
        </p:nvSpPr>
        <p:spPr>
          <a:xfrm>
            <a:off x="0" y="-5272"/>
            <a:ext cx="9146220" cy="5148772"/>
          </a:xfrm>
          <a:prstGeom prst="rect">
            <a:avLst/>
          </a:prstGeom>
          <a:solidFill>
            <a:schemeClr val="lt1">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114300" y="155122"/>
            <a:ext cx="858791" cy="391886"/>
          </a:xfrm>
          <a:prstGeom prst="rect">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i="1">
                <a:solidFill>
                  <a:schemeClr val="lt1"/>
                </a:solidFill>
                <a:latin typeface="Arial"/>
                <a:ea typeface="Arial"/>
                <a:cs typeface="Arial"/>
                <a:sym typeface="Arial"/>
              </a:rPr>
              <a:t>1 of 4</a:t>
            </a:r>
            <a:endParaRPr/>
          </a:p>
        </p:txBody>
      </p:sp>
      <p:sp>
        <p:nvSpPr>
          <p:cNvPr id="231" name="Google Shape;231;p5"/>
          <p:cNvSpPr/>
          <p:nvPr/>
        </p:nvSpPr>
        <p:spPr>
          <a:xfrm>
            <a:off x="976039" y="2011914"/>
            <a:ext cx="1044928" cy="1129113"/>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Skills</a:t>
            </a:r>
            <a:endParaRPr/>
          </a:p>
        </p:txBody>
      </p:sp>
      <p:sp>
        <p:nvSpPr>
          <p:cNvPr id="232" name="Google Shape;232;p5"/>
          <p:cNvSpPr/>
          <p:nvPr/>
        </p:nvSpPr>
        <p:spPr>
          <a:xfrm>
            <a:off x="2173069" y="2011914"/>
            <a:ext cx="1044928" cy="1129113"/>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Vision</a:t>
            </a:r>
            <a:endParaRPr/>
          </a:p>
        </p:txBody>
      </p:sp>
      <p:sp>
        <p:nvSpPr>
          <p:cNvPr id="233" name="Google Shape;233;p5"/>
          <p:cNvSpPr/>
          <p:nvPr/>
        </p:nvSpPr>
        <p:spPr>
          <a:xfrm>
            <a:off x="3344840" y="2011913"/>
            <a:ext cx="1044928" cy="1129114"/>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Commitment</a:t>
            </a:r>
            <a:endParaRPr/>
          </a:p>
        </p:txBody>
      </p:sp>
      <p:sp>
        <p:nvSpPr>
          <p:cNvPr id="234" name="Google Shape;234;p5"/>
          <p:cNvSpPr/>
          <p:nvPr/>
        </p:nvSpPr>
        <p:spPr>
          <a:xfrm>
            <a:off x="1021891"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235" name="Google Shape;235;p5"/>
          <p:cNvSpPr/>
          <p:nvPr/>
        </p:nvSpPr>
        <p:spPr>
          <a:xfrm>
            <a:off x="2204330"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2</a:t>
            </a:r>
            <a:endParaRPr/>
          </a:p>
        </p:txBody>
      </p:sp>
      <p:sp>
        <p:nvSpPr>
          <p:cNvPr id="236" name="Google Shape;236;p5"/>
          <p:cNvSpPr/>
          <p:nvPr/>
        </p:nvSpPr>
        <p:spPr>
          <a:xfrm>
            <a:off x="3387479"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3</a:t>
            </a:r>
            <a:endParaRPr/>
          </a:p>
        </p:txBody>
      </p:sp>
      <p:sp>
        <p:nvSpPr>
          <p:cNvPr id="237" name="Google Shape;237;p5"/>
          <p:cNvSpPr/>
          <p:nvPr/>
        </p:nvSpPr>
        <p:spPr>
          <a:xfrm>
            <a:off x="870858" y="1940060"/>
            <a:ext cx="3608864" cy="1282379"/>
          </a:xfrm>
          <a:prstGeom prst="rect">
            <a:avLst/>
          </a:pr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Tree>
    <p:extLst>
      <p:ext uri="{BB962C8B-B14F-4D97-AF65-F5344CB8AC3E}">
        <p14:creationId xmlns:p14="http://schemas.microsoft.com/office/powerpoint/2010/main" val="33208364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5f04774df0_0_80"/>
          <p:cNvSpPr txBox="1"/>
          <p:nvPr/>
        </p:nvSpPr>
        <p:spPr>
          <a:xfrm>
            <a:off x="332676" y="294829"/>
            <a:ext cx="8109600" cy="276900"/>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L="0" indent="0">
              <a:lnSpc>
                <a:spcPct val="115000"/>
              </a:lnSpc>
              <a:buNone/>
              <a:defRPr sz="1800" b="1">
                <a:solidFill>
                  <a:schemeClr val="dk1"/>
                </a:solidFill>
                <a:latin typeface="Open Sans"/>
                <a:ea typeface="Open Sans"/>
                <a:cs typeface="Open Sans"/>
              </a:defRPr>
            </a:lvl1pPr>
          </a:lstStyle>
          <a:p>
            <a:r>
              <a:rPr lang="en-US" dirty="0" smtClean="0"/>
              <a:t>TRACK-OUT SESSION CHECKLIST</a:t>
            </a:r>
            <a:endParaRPr lang="en-US" dirty="0"/>
          </a:p>
        </p:txBody>
      </p:sp>
      <p:pic>
        <p:nvPicPr>
          <p:cNvPr id="3" name="Picture 2"/>
          <p:cNvPicPr>
            <a:picLocks noChangeAspect="1"/>
          </p:cNvPicPr>
          <p:nvPr/>
        </p:nvPicPr>
        <p:blipFill>
          <a:blip r:embed="rId3"/>
          <a:stretch>
            <a:fillRect/>
          </a:stretch>
        </p:blipFill>
        <p:spPr>
          <a:xfrm>
            <a:off x="1238761" y="1041346"/>
            <a:ext cx="6608590" cy="3717332"/>
          </a:xfrm>
          <a:prstGeom prst="rect">
            <a:avLst/>
          </a:prstGeom>
          <a:ln>
            <a:solidFill>
              <a:schemeClr val="accent1"/>
            </a:solidFill>
          </a:ln>
          <a:effectLst>
            <a:outerShdw blurRad="50800" dist="38100" dir="2700000" algn="tl" rotWithShape="0">
              <a:prstClr val="black">
                <a:alpha val="40000"/>
              </a:prstClr>
            </a:outerShdw>
          </a:effectLst>
        </p:spPr>
      </p:pic>
      <p:cxnSp>
        <p:nvCxnSpPr>
          <p:cNvPr id="8" name="Google Shape;180;g5f04774df0_0_0"/>
          <p:cNvCxnSpPr/>
          <p:nvPr/>
        </p:nvCxnSpPr>
        <p:spPr>
          <a:xfrm rot="10800000" flipH="1">
            <a:off x="311700" y="815529"/>
            <a:ext cx="3399300" cy="300"/>
          </a:xfrm>
          <a:prstGeom prst="straightConnector1">
            <a:avLst/>
          </a:prstGeom>
          <a:noFill/>
          <a:ln w="9525" cap="flat" cmpd="sng">
            <a:solidFill>
              <a:srgbClr val="EF4747"/>
            </a:solidFill>
            <a:prstDash val="solid"/>
            <a:round/>
            <a:headEnd type="none" w="sm" len="sm"/>
            <a:tailEnd type="none" w="sm" len="sm"/>
          </a:ln>
        </p:spPr>
      </p:cxnSp>
    </p:spTree>
    <p:extLst>
      <p:ext uri="{BB962C8B-B14F-4D97-AF65-F5344CB8AC3E}">
        <p14:creationId xmlns:p14="http://schemas.microsoft.com/office/powerpoint/2010/main" val="1625965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0"/>
          <p:cNvSpPr/>
          <p:nvPr/>
        </p:nvSpPr>
        <p:spPr>
          <a:xfrm>
            <a:off x="0" y="-1188"/>
            <a:ext cx="9146220" cy="51446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FFFFFF"/>
              </a:solidFill>
              <a:latin typeface="Arial"/>
              <a:ea typeface="Arial"/>
              <a:cs typeface="Arial"/>
              <a:sym typeface="Arial"/>
            </a:endParaRPr>
          </a:p>
        </p:txBody>
      </p:sp>
      <p:sp>
        <p:nvSpPr>
          <p:cNvPr id="871" name="Google Shape;871;p40"/>
          <p:cNvSpPr txBox="1"/>
          <p:nvPr/>
        </p:nvSpPr>
        <p:spPr>
          <a:xfrm>
            <a:off x="381837" y="725501"/>
            <a:ext cx="8320036" cy="422423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8800"/>
              <a:buFont typeface="Calibri"/>
              <a:buNone/>
            </a:pPr>
            <a:r>
              <a:rPr lang="en-US" sz="3600" b="0" i="1" u="none" strike="noStrike" cap="none" dirty="0">
                <a:solidFill>
                  <a:srgbClr val="FFFFFF"/>
                </a:solidFill>
                <a:latin typeface="Calibri"/>
                <a:ea typeface="Calibri"/>
                <a:cs typeface="Calibri"/>
                <a:sym typeface="Calibri"/>
              </a:rPr>
              <a:t>Challenge yourselves before forming a team (else potential </a:t>
            </a:r>
            <a:r>
              <a:rPr lang="en-US" sz="3600" b="0" i="1" u="none" strike="noStrike" cap="none" dirty="0" smtClean="0">
                <a:solidFill>
                  <a:srgbClr val="FFFFFF"/>
                </a:solidFill>
                <a:latin typeface="Calibri"/>
                <a:ea typeface="Calibri"/>
                <a:cs typeface="Calibri"/>
                <a:sym typeface="Calibri"/>
              </a:rPr>
              <a:t>investors &amp; competitors </a:t>
            </a:r>
            <a:r>
              <a:rPr lang="en-US" sz="3600" b="0" i="1" u="none" strike="noStrike" cap="none" dirty="0">
                <a:solidFill>
                  <a:srgbClr val="FFFFFF"/>
                </a:solidFill>
                <a:latin typeface="Calibri"/>
                <a:ea typeface="Calibri"/>
                <a:cs typeface="Calibri"/>
                <a:sym typeface="Calibri"/>
              </a:rPr>
              <a:t>will do it for you) </a:t>
            </a:r>
            <a:endParaRPr sz="3600" b="0" i="1" u="none" strike="noStrike" cap="none" dirty="0">
              <a:solidFill>
                <a:srgbClr val="FFFFFF"/>
              </a:solidFill>
              <a:latin typeface="Calibri"/>
              <a:ea typeface="Calibri"/>
              <a:cs typeface="Calibri"/>
              <a:sym typeface="Calibri"/>
            </a:endParaRPr>
          </a:p>
          <a:p>
            <a:pPr marL="0" marR="0" lvl="0" indent="0" algn="ctr" rtl="0">
              <a:lnSpc>
                <a:spcPct val="100000"/>
              </a:lnSpc>
              <a:spcBef>
                <a:spcPts val="900"/>
              </a:spcBef>
              <a:spcAft>
                <a:spcPts val="0"/>
              </a:spcAft>
              <a:buClr>
                <a:srgbClr val="FFFFFF"/>
              </a:buClr>
              <a:buSzPts val="8800"/>
              <a:buFont typeface="Calibri"/>
              <a:buNone/>
            </a:pPr>
            <a:r>
              <a:rPr lang="en-US" sz="3600" b="0" i="1" u="none" strike="noStrike" cap="none" dirty="0">
                <a:solidFill>
                  <a:srgbClr val="FFFFFF"/>
                </a:solidFill>
                <a:latin typeface="Calibri"/>
                <a:ea typeface="Calibri"/>
                <a:cs typeface="Calibri"/>
                <a:sym typeface="Calibri"/>
              </a:rPr>
              <a:t>. . . </a:t>
            </a:r>
            <a:endParaRPr dirty="0"/>
          </a:p>
          <a:p>
            <a:pPr marL="0" marR="0" lvl="0" indent="0" algn="ctr" rtl="0">
              <a:lnSpc>
                <a:spcPct val="100000"/>
              </a:lnSpc>
              <a:spcBef>
                <a:spcPts val="900"/>
              </a:spcBef>
              <a:spcAft>
                <a:spcPts val="0"/>
              </a:spcAft>
              <a:buClr>
                <a:srgbClr val="FFFFFF"/>
              </a:buClr>
              <a:buSzPts val="8800"/>
              <a:buFont typeface="Calibri"/>
              <a:buNone/>
            </a:pPr>
            <a:r>
              <a:rPr lang="en-US" sz="3600" b="0" i="1" u="none" strike="noStrike" cap="none" dirty="0">
                <a:solidFill>
                  <a:srgbClr val="FFFFFF"/>
                </a:solidFill>
                <a:latin typeface="Calibri"/>
                <a:ea typeface="Calibri"/>
                <a:cs typeface="Calibri"/>
                <a:sym typeface="Calibri"/>
              </a:rPr>
              <a:t>But do not overthink about it – experiment more and overanalyze less </a:t>
            </a:r>
            <a:endParaRPr sz="3600" b="0" i="1" u="none" strike="noStrike" cap="none" dirty="0">
              <a:solidFill>
                <a:srgbClr val="FFFFFF"/>
              </a:solidFill>
              <a:latin typeface="Calibri"/>
              <a:ea typeface="Calibri"/>
              <a:cs typeface="Calibri"/>
              <a:sym typeface="Calibri"/>
            </a:endParaRPr>
          </a:p>
          <a:p>
            <a:pPr marL="0" marR="0" lvl="0" indent="0" algn="ctr" rtl="0">
              <a:lnSpc>
                <a:spcPct val="100000"/>
              </a:lnSpc>
              <a:spcBef>
                <a:spcPts val="900"/>
              </a:spcBef>
              <a:spcAft>
                <a:spcPts val="0"/>
              </a:spcAft>
              <a:buClr>
                <a:srgbClr val="FFFFFF"/>
              </a:buClr>
              <a:buSzPts val="8800"/>
              <a:buFont typeface="Calibri"/>
              <a:buNone/>
            </a:pPr>
            <a:endParaRPr sz="3600" b="0" i="1" u="none" strike="noStrike" cap="none" dirty="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1"/>
          <p:cNvSpPr/>
          <p:nvPr/>
        </p:nvSpPr>
        <p:spPr>
          <a:xfrm>
            <a:off x="299803" y="674557"/>
            <a:ext cx="2046158" cy="869430"/>
          </a:xfrm>
          <a:prstGeom prst="rect">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877" name="Google Shape;877;p41"/>
          <p:cNvSpPr/>
          <p:nvPr/>
        </p:nvSpPr>
        <p:spPr>
          <a:xfrm>
            <a:off x="4572000" y="394740"/>
            <a:ext cx="1156741" cy="212361"/>
          </a:xfrm>
          <a:prstGeom prst="rect">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878" name="Google Shape;878;p41"/>
          <p:cNvSpPr/>
          <p:nvPr/>
        </p:nvSpPr>
        <p:spPr>
          <a:xfrm>
            <a:off x="796977" y="394740"/>
            <a:ext cx="2178571" cy="212361"/>
          </a:xfrm>
          <a:prstGeom prst="rect">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879" name="Google Shape;879;p41"/>
          <p:cNvSpPr/>
          <p:nvPr/>
        </p:nvSpPr>
        <p:spPr>
          <a:xfrm>
            <a:off x="6098498" y="1941226"/>
            <a:ext cx="2700728" cy="487181"/>
          </a:xfrm>
          <a:prstGeom prst="rect">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880" name="Google Shape;880;p41"/>
          <p:cNvSpPr/>
          <p:nvPr/>
        </p:nvSpPr>
        <p:spPr>
          <a:xfrm>
            <a:off x="7237750" y="3727555"/>
            <a:ext cx="946880" cy="334780"/>
          </a:xfrm>
          <a:prstGeom prst="rect">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6"/>
          <p:cNvSpPr/>
          <p:nvPr/>
        </p:nvSpPr>
        <p:spPr>
          <a:xfrm>
            <a:off x="1322616" y="4129413"/>
            <a:ext cx="6515100" cy="374125"/>
          </a:xfrm>
          <a:prstGeom prst="roundRect">
            <a:avLst>
              <a:gd name="adj" fmla="val 16667"/>
            </a:avLst>
          </a:prstGeom>
          <a:gradFill>
            <a:gsLst>
              <a:gs pos="0">
                <a:schemeClr val="accent4"/>
              </a:gs>
              <a:gs pos="100000">
                <a:srgbClr val="BABABA"/>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45" name="Google Shape;245;p6"/>
          <p:cNvSpPr txBox="1"/>
          <p:nvPr/>
        </p:nvSpPr>
        <p:spPr>
          <a:xfrm>
            <a:off x="6549188" y="4154607"/>
            <a:ext cx="129394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i="1">
                <a:solidFill>
                  <a:schemeClr val="lt1"/>
                </a:solidFill>
                <a:latin typeface="Calibri"/>
                <a:ea typeface="Calibri"/>
                <a:cs typeface="Calibri"/>
                <a:sym typeface="Calibri"/>
              </a:rPr>
              <a:t>Homogeneous</a:t>
            </a:r>
            <a:endParaRPr/>
          </a:p>
        </p:txBody>
      </p:sp>
      <p:sp>
        <p:nvSpPr>
          <p:cNvPr id="246" name="Google Shape;246;p6"/>
          <p:cNvSpPr txBox="1"/>
          <p:nvPr/>
        </p:nvSpPr>
        <p:spPr>
          <a:xfrm>
            <a:off x="1322615" y="4154607"/>
            <a:ext cx="138640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i="1">
                <a:solidFill>
                  <a:schemeClr val="lt1"/>
                </a:solidFill>
                <a:latin typeface="Calibri"/>
                <a:ea typeface="Calibri"/>
                <a:cs typeface="Calibri"/>
                <a:sym typeface="Calibri"/>
              </a:rPr>
              <a:t>Complementary</a:t>
            </a:r>
            <a:endParaRPr/>
          </a:p>
        </p:txBody>
      </p:sp>
      <p:sp>
        <p:nvSpPr>
          <p:cNvPr id="247" name="Google Shape;247;p6"/>
          <p:cNvSpPr/>
          <p:nvPr/>
        </p:nvSpPr>
        <p:spPr>
          <a:xfrm rot="10800000" flipH="1">
            <a:off x="1786855" y="3758268"/>
            <a:ext cx="234112" cy="285226"/>
          </a:xfrm>
          <a:prstGeom prst="triangle">
            <a:avLst>
              <a:gd name="adj" fmla="val 50000"/>
            </a:avLst>
          </a:prstGeom>
          <a:solidFill>
            <a:schemeClr val="dk1"/>
          </a:solid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48" name="Google Shape;248;p6"/>
          <p:cNvSpPr txBox="1"/>
          <p:nvPr/>
        </p:nvSpPr>
        <p:spPr>
          <a:xfrm>
            <a:off x="4914356" y="1271747"/>
            <a:ext cx="3973438" cy="168918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7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Hard and soft skills </a:t>
            </a:r>
            <a:endParaRPr/>
          </a:p>
          <a:p>
            <a:pPr marL="285750" marR="0" lvl="0" indent="-285750" algn="l" rtl="0">
              <a:lnSpc>
                <a:spcPct val="107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Skills that are indispensable for the company in early stages</a:t>
            </a:r>
            <a:endParaRPr/>
          </a:p>
          <a:p>
            <a:pPr marL="285750" marR="0" lvl="0" indent="-285750" algn="l" rtl="0">
              <a:lnSpc>
                <a:spcPct val="107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Areas of ownership for first 1-2 years (CEO, CTO, CPO) </a:t>
            </a:r>
            <a:endParaRPr/>
          </a:p>
          <a:p>
            <a:pPr marL="285750" marR="0" lvl="0" indent="-285750" algn="l" rtl="0">
              <a:lnSpc>
                <a:spcPct val="107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Team-market fit </a:t>
            </a:r>
            <a:endParaRPr/>
          </a:p>
          <a:p>
            <a:pPr marL="285750" marR="0" lvl="0" indent="-285750" algn="l" rtl="0">
              <a:lnSpc>
                <a:spcPct val="107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Face of the company</a:t>
            </a:r>
            <a:endParaRPr/>
          </a:p>
        </p:txBody>
      </p:sp>
      <p:pic>
        <p:nvPicPr>
          <p:cNvPr id="249" name="Google Shape;249;p6" descr="Image result for eventbrite"/>
          <p:cNvPicPr preferRelativeResize="0"/>
          <p:nvPr/>
        </p:nvPicPr>
        <p:blipFill rotWithShape="1">
          <a:blip r:embed="rId3">
            <a:alphaModFix/>
          </a:blip>
          <a:srcRect/>
          <a:stretch/>
        </p:blipFill>
        <p:spPr>
          <a:xfrm rot="310385">
            <a:off x="3067218" y="3003390"/>
            <a:ext cx="1558835" cy="299449"/>
          </a:xfrm>
          <a:prstGeom prst="rect">
            <a:avLst/>
          </a:prstGeom>
          <a:noFill/>
          <a:ln>
            <a:noFill/>
          </a:ln>
        </p:spPr>
      </p:pic>
      <p:pic>
        <p:nvPicPr>
          <p:cNvPr id="250" name="Google Shape;250;p6"/>
          <p:cNvPicPr preferRelativeResize="0"/>
          <p:nvPr/>
        </p:nvPicPr>
        <p:blipFill rotWithShape="1">
          <a:blip r:embed="rId4">
            <a:alphaModFix/>
          </a:blip>
          <a:srcRect/>
          <a:stretch/>
        </p:blipFill>
        <p:spPr>
          <a:xfrm rot="-244698">
            <a:off x="820662" y="1254387"/>
            <a:ext cx="2970303" cy="167129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0" name="Google Shape;202;g5f04774df0_0_80"/>
          <p:cNvSpPr txBox="1"/>
          <p:nvPr/>
        </p:nvSpPr>
        <p:spPr>
          <a:xfrm>
            <a:off x="235828" y="235658"/>
            <a:ext cx="8109600" cy="276900"/>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L="0" indent="0">
              <a:lnSpc>
                <a:spcPct val="115000"/>
              </a:lnSpc>
              <a:buNone/>
              <a:defRPr sz="1800" b="1">
                <a:solidFill>
                  <a:schemeClr val="dk1"/>
                </a:solidFill>
                <a:latin typeface="Open Sans"/>
                <a:ea typeface="Open Sans"/>
                <a:cs typeface="Open Sans"/>
              </a:defRPr>
            </a:lvl1pPr>
          </a:lstStyle>
          <a:p>
            <a:r>
              <a:rPr lang="en-US" dirty="0" smtClean="0"/>
              <a:t>COMPLEMENTARY SKILLS OF EACH POTENTIAL CO-FOUNDER</a:t>
            </a:r>
            <a:endParaRPr lang="en-US" dirty="0"/>
          </a:p>
        </p:txBody>
      </p:sp>
      <p:cxnSp>
        <p:nvCxnSpPr>
          <p:cNvPr id="11" name="Google Shape;180;g5f04774df0_0_0"/>
          <p:cNvCxnSpPr/>
          <p:nvPr/>
        </p:nvCxnSpPr>
        <p:spPr>
          <a:xfrm rot="10800000" flipH="1">
            <a:off x="311700" y="815529"/>
            <a:ext cx="3399300" cy="300"/>
          </a:xfrm>
          <a:prstGeom prst="straightConnector1">
            <a:avLst/>
          </a:prstGeom>
          <a:noFill/>
          <a:ln w="9525" cap="flat" cmpd="sng">
            <a:solidFill>
              <a:srgbClr val="EF4747"/>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7"/>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a:solidFill>
                  <a:srgbClr val="595959"/>
                </a:solidFill>
                <a:latin typeface="Arial"/>
                <a:ea typeface="Arial"/>
                <a:cs typeface="Arial"/>
                <a:sym typeface="Arial"/>
              </a:rPr>
              <a:t>Homogeneous vision and commitment</a:t>
            </a:r>
            <a:endParaRPr sz="1800" b="0">
              <a:solidFill>
                <a:srgbClr val="595959"/>
              </a:solidFill>
              <a:latin typeface="Arial"/>
              <a:ea typeface="Arial"/>
              <a:cs typeface="Arial"/>
              <a:sym typeface="Arial"/>
            </a:endParaRPr>
          </a:p>
        </p:txBody>
      </p:sp>
      <p:sp>
        <p:nvSpPr>
          <p:cNvPr id="257" name="Google Shape;257;p7"/>
          <p:cNvSpPr txBox="1"/>
          <p:nvPr/>
        </p:nvSpPr>
        <p:spPr>
          <a:xfrm>
            <a:off x="4914356" y="1271747"/>
            <a:ext cx="3973438" cy="168918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7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Personal goals (e.g. control, liquidity event); exit: $100M? $1B?</a:t>
            </a:r>
            <a:endParaRPr/>
          </a:p>
          <a:p>
            <a:pPr marL="285750" marR="0" lvl="0" indent="-285750" algn="l" rtl="0">
              <a:lnSpc>
                <a:spcPct val="107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Equity split</a:t>
            </a:r>
            <a:endParaRPr/>
          </a:p>
          <a:p>
            <a:pPr marL="285750" marR="0" lvl="0" indent="-285750" algn="l" rtl="0">
              <a:lnSpc>
                <a:spcPct val="107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Full commitment for the long-term</a:t>
            </a:r>
            <a:endParaRPr/>
          </a:p>
          <a:p>
            <a:pPr marL="285750" marR="0" lvl="0" indent="-285750" algn="l" rtl="0">
              <a:lnSpc>
                <a:spcPct val="107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Personal cash needs in the short-term</a:t>
            </a:r>
            <a:endParaRPr/>
          </a:p>
          <a:p>
            <a:pPr marL="285750" marR="0" lvl="0" indent="-285750" algn="l" rtl="0">
              <a:lnSpc>
                <a:spcPct val="107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Salaries pre-seed investment  </a:t>
            </a:r>
            <a:endParaRPr/>
          </a:p>
          <a:p>
            <a:pPr marL="285750" marR="0" lvl="0" indent="-196850" algn="l" rtl="0">
              <a:lnSpc>
                <a:spcPct val="107000"/>
              </a:lnSpc>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58" name="Google Shape;258;p7"/>
          <p:cNvSpPr/>
          <p:nvPr/>
        </p:nvSpPr>
        <p:spPr>
          <a:xfrm>
            <a:off x="1322616" y="4129413"/>
            <a:ext cx="6515100" cy="374125"/>
          </a:xfrm>
          <a:prstGeom prst="roundRect">
            <a:avLst>
              <a:gd name="adj" fmla="val 16667"/>
            </a:avLst>
          </a:prstGeom>
          <a:gradFill>
            <a:gsLst>
              <a:gs pos="0">
                <a:schemeClr val="accent4"/>
              </a:gs>
              <a:gs pos="100000">
                <a:srgbClr val="BABABA"/>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59" name="Google Shape;259;p7"/>
          <p:cNvSpPr txBox="1"/>
          <p:nvPr/>
        </p:nvSpPr>
        <p:spPr>
          <a:xfrm>
            <a:off x="6549188" y="4154607"/>
            <a:ext cx="129394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i="1">
                <a:solidFill>
                  <a:schemeClr val="lt1"/>
                </a:solidFill>
                <a:latin typeface="Calibri"/>
                <a:ea typeface="Calibri"/>
                <a:cs typeface="Calibri"/>
                <a:sym typeface="Calibri"/>
              </a:rPr>
              <a:t>Homogeneous</a:t>
            </a:r>
            <a:endParaRPr/>
          </a:p>
        </p:txBody>
      </p:sp>
      <p:sp>
        <p:nvSpPr>
          <p:cNvPr id="260" name="Google Shape;260;p7"/>
          <p:cNvSpPr txBox="1"/>
          <p:nvPr/>
        </p:nvSpPr>
        <p:spPr>
          <a:xfrm>
            <a:off x="1322615" y="4154607"/>
            <a:ext cx="138640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i="1" dirty="0">
                <a:solidFill>
                  <a:schemeClr val="lt1"/>
                </a:solidFill>
                <a:latin typeface="Calibri"/>
                <a:ea typeface="Calibri"/>
                <a:cs typeface="Calibri"/>
                <a:sym typeface="Calibri"/>
              </a:rPr>
              <a:t>Complementary</a:t>
            </a:r>
            <a:endParaRPr dirty="0"/>
          </a:p>
        </p:txBody>
      </p:sp>
      <p:sp>
        <p:nvSpPr>
          <p:cNvPr id="261" name="Google Shape;261;p7"/>
          <p:cNvSpPr/>
          <p:nvPr/>
        </p:nvSpPr>
        <p:spPr>
          <a:xfrm rot="10800000" flipH="1">
            <a:off x="7038369" y="3758268"/>
            <a:ext cx="234112" cy="285226"/>
          </a:xfrm>
          <a:prstGeom prst="triangle">
            <a:avLst>
              <a:gd name="adj" fmla="val 50000"/>
            </a:avLst>
          </a:prstGeom>
          <a:solidFill>
            <a:schemeClr val="dk1"/>
          </a:solid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62" name="Google Shape;262;p7"/>
          <p:cNvSpPr txBox="1"/>
          <p:nvPr/>
        </p:nvSpPr>
        <p:spPr>
          <a:xfrm>
            <a:off x="2035175" y="2118043"/>
            <a:ext cx="5082540" cy="265457"/>
          </a:xfrm>
          <a:prstGeom prst="rect">
            <a:avLst/>
          </a:prstGeom>
          <a:noFill/>
          <a:ln>
            <a:noFill/>
          </a:ln>
        </p:spPr>
        <p:txBody>
          <a:bodyPr spcFirstLastPara="1" wrap="square" lIns="91425" tIns="45700" rIns="91425" bIns="45700" anchor="t" anchorCtr="0">
            <a:spAutoFit/>
          </a:bodyPr>
          <a:lstStyle/>
          <a:p>
            <a:pPr marL="342900" marR="0" lvl="0" indent="-273050" algn="l" rtl="0">
              <a:lnSpc>
                <a:spcPct val="107000"/>
              </a:lnSpc>
              <a:spcBef>
                <a:spcPts val="0"/>
              </a:spcBef>
              <a:spcAft>
                <a:spcPts val="0"/>
              </a:spcAft>
              <a:buClr>
                <a:schemeClr val="dk1"/>
              </a:buClr>
              <a:buSzPts val="1100"/>
              <a:buFont typeface="Noto Sans Symbols"/>
              <a:buNone/>
            </a:pPr>
            <a:endParaRPr sz="1100">
              <a:solidFill>
                <a:schemeClr val="dk1"/>
              </a:solidFill>
              <a:latin typeface="Calibri"/>
              <a:ea typeface="Calibri"/>
              <a:cs typeface="Calibri"/>
              <a:sym typeface="Calibri"/>
            </a:endParaRPr>
          </a:p>
        </p:txBody>
      </p:sp>
      <p:sp>
        <p:nvSpPr>
          <p:cNvPr id="263" name="Google Shape;263;p7"/>
          <p:cNvSpPr txBox="1"/>
          <p:nvPr/>
        </p:nvSpPr>
        <p:spPr>
          <a:xfrm>
            <a:off x="2026285" y="3628708"/>
            <a:ext cx="5090795" cy="265457"/>
          </a:xfrm>
          <a:prstGeom prst="rect">
            <a:avLst/>
          </a:prstGeom>
          <a:noFill/>
          <a:ln>
            <a:noFill/>
          </a:ln>
        </p:spPr>
        <p:txBody>
          <a:bodyPr spcFirstLastPara="1" wrap="square" lIns="91425" tIns="45700" rIns="91425" bIns="45700" anchor="t" anchorCtr="0">
            <a:spAutoFit/>
          </a:bodyPr>
          <a:lstStyle/>
          <a:p>
            <a:pPr marL="342900" marR="0" lvl="0" indent="-273050" algn="l" rtl="0">
              <a:lnSpc>
                <a:spcPct val="107000"/>
              </a:lnSpc>
              <a:spcBef>
                <a:spcPts val="0"/>
              </a:spcBef>
              <a:spcAft>
                <a:spcPts val="0"/>
              </a:spcAft>
              <a:buClr>
                <a:schemeClr val="dk1"/>
              </a:buClr>
              <a:buSzPts val="1100"/>
              <a:buFont typeface="Noto Sans Symbols"/>
              <a:buNone/>
            </a:pPr>
            <a:endParaRPr sz="1100">
              <a:solidFill>
                <a:schemeClr val="dk1"/>
              </a:solidFill>
              <a:latin typeface="Calibri"/>
              <a:ea typeface="Calibri"/>
              <a:cs typeface="Calibri"/>
              <a:sym typeface="Calibri"/>
            </a:endParaRPr>
          </a:p>
        </p:txBody>
      </p:sp>
      <p:pic>
        <p:nvPicPr>
          <p:cNvPr id="264" name="Google Shape;264;p7"/>
          <p:cNvPicPr preferRelativeResize="0"/>
          <p:nvPr/>
        </p:nvPicPr>
        <p:blipFill rotWithShape="1">
          <a:blip r:embed="rId3">
            <a:alphaModFix/>
          </a:blip>
          <a:srcRect/>
          <a:stretch/>
        </p:blipFill>
        <p:spPr>
          <a:xfrm rot="-182404">
            <a:off x="627898" y="1011305"/>
            <a:ext cx="2492345" cy="149540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65" name="Google Shape;265;p7"/>
          <p:cNvPicPr preferRelativeResize="0"/>
          <p:nvPr/>
        </p:nvPicPr>
        <p:blipFill rotWithShape="1">
          <a:blip r:embed="rId4">
            <a:alphaModFix/>
          </a:blip>
          <a:srcRect l="15596" t="2610" r="14464" b="12943"/>
          <a:stretch/>
        </p:blipFill>
        <p:spPr>
          <a:xfrm rot="176672">
            <a:off x="2311134" y="2100191"/>
            <a:ext cx="2360397" cy="160314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8"/>
          <p:cNvSpPr/>
          <p:nvPr/>
        </p:nvSpPr>
        <p:spPr>
          <a:xfrm>
            <a:off x="0" y="-1188"/>
            <a:ext cx="9146220" cy="5144688"/>
          </a:xfrm>
          <a:prstGeom prst="rect">
            <a:avLst/>
          </a:prstGeom>
          <a:solidFill>
            <a:srgbClr val="B2B2B2"/>
          </a:solidFill>
          <a:ln w="9525" cap="flat" cmpd="sng">
            <a:solidFill>
              <a:srgbClr val="B2B2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8"/>
          <p:cNvSpPr/>
          <p:nvPr/>
        </p:nvSpPr>
        <p:spPr>
          <a:xfrm>
            <a:off x="973091" y="3664040"/>
            <a:ext cx="7224080" cy="320040"/>
          </a:xfrm>
          <a:prstGeom prst="roundRect">
            <a:avLst>
              <a:gd name="adj" fmla="val 16667"/>
            </a:avLst>
          </a:prstGeom>
          <a:solidFill>
            <a:srgbClr val="FED7AC"/>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YOUR IDEAL CO-FOUNDER</a:t>
            </a:r>
            <a:endParaRPr/>
          </a:p>
        </p:txBody>
      </p:sp>
      <p:sp>
        <p:nvSpPr>
          <p:cNvPr id="272" name="Google Shape;272;p8"/>
          <p:cNvSpPr/>
          <p:nvPr/>
        </p:nvSpPr>
        <p:spPr>
          <a:xfrm rot="10800000">
            <a:off x="5245031" y="2989528"/>
            <a:ext cx="2489430" cy="585577"/>
          </a:xfrm>
          <a:custGeom>
            <a:avLst/>
            <a:gdLst/>
            <a:ahLst/>
            <a:cxnLst/>
            <a:rect l="l" t="t" r="r" b="b"/>
            <a:pathLst>
              <a:path w="2489430" h="585577" extrusionOk="0">
                <a:moveTo>
                  <a:pt x="1292400" y="585577"/>
                </a:moveTo>
                <a:lnTo>
                  <a:pt x="1172894" y="585577"/>
                </a:lnTo>
                <a:lnTo>
                  <a:pt x="1172894" y="355574"/>
                </a:lnTo>
                <a:lnTo>
                  <a:pt x="119506" y="355574"/>
                </a:lnTo>
                <a:lnTo>
                  <a:pt x="119506" y="584019"/>
                </a:lnTo>
                <a:lnTo>
                  <a:pt x="0" y="584019"/>
                </a:lnTo>
                <a:lnTo>
                  <a:pt x="0" y="284135"/>
                </a:lnTo>
                <a:lnTo>
                  <a:pt x="0" y="284135"/>
                </a:lnTo>
                <a:lnTo>
                  <a:pt x="0" y="236067"/>
                </a:lnTo>
                <a:lnTo>
                  <a:pt x="1172494" y="236067"/>
                </a:lnTo>
                <a:lnTo>
                  <a:pt x="1172494" y="118289"/>
                </a:lnTo>
                <a:lnTo>
                  <a:pt x="1113349" y="118289"/>
                </a:lnTo>
                <a:lnTo>
                  <a:pt x="1231638" y="0"/>
                </a:lnTo>
                <a:lnTo>
                  <a:pt x="1349928" y="118289"/>
                </a:lnTo>
                <a:lnTo>
                  <a:pt x="1290783" y="118289"/>
                </a:lnTo>
                <a:lnTo>
                  <a:pt x="1290783" y="236067"/>
                </a:lnTo>
                <a:lnTo>
                  <a:pt x="2489430" y="236068"/>
                </a:lnTo>
                <a:lnTo>
                  <a:pt x="2489430" y="254867"/>
                </a:lnTo>
                <a:lnTo>
                  <a:pt x="2489430" y="254867"/>
                </a:lnTo>
                <a:lnTo>
                  <a:pt x="2489430" y="554751"/>
                </a:lnTo>
                <a:lnTo>
                  <a:pt x="2369924" y="554751"/>
                </a:lnTo>
                <a:lnTo>
                  <a:pt x="2369924" y="355574"/>
                </a:lnTo>
                <a:lnTo>
                  <a:pt x="1292400" y="355574"/>
                </a:lnTo>
                <a:close/>
              </a:path>
            </a:pathLst>
          </a:custGeom>
          <a:solidFill>
            <a:schemeClr val="accent6"/>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73" name="Google Shape;273;p8"/>
          <p:cNvSpPr/>
          <p:nvPr/>
        </p:nvSpPr>
        <p:spPr>
          <a:xfrm rot="10800000">
            <a:off x="1438189" y="2996675"/>
            <a:ext cx="2489430" cy="585577"/>
          </a:xfrm>
          <a:custGeom>
            <a:avLst/>
            <a:gdLst/>
            <a:ahLst/>
            <a:cxnLst/>
            <a:rect l="l" t="t" r="r" b="b"/>
            <a:pathLst>
              <a:path w="2489430" h="585577" extrusionOk="0">
                <a:moveTo>
                  <a:pt x="1292400" y="585577"/>
                </a:moveTo>
                <a:lnTo>
                  <a:pt x="1172894" y="585577"/>
                </a:lnTo>
                <a:lnTo>
                  <a:pt x="1172894" y="355574"/>
                </a:lnTo>
                <a:lnTo>
                  <a:pt x="119506" y="355574"/>
                </a:lnTo>
                <a:lnTo>
                  <a:pt x="119506" y="584019"/>
                </a:lnTo>
                <a:lnTo>
                  <a:pt x="0" y="584019"/>
                </a:lnTo>
                <a:lnTo>
                  <a:pt x="0" y="284135"/>
                </a:lnTo>
                <a:lnTo>
                  <a:pt x="0" y="284135"/>
                </a:lnTo>
                <a:lnTo>
                  <a:pt x="0" y="236067"/>
                </a:lnTo>
                <a:lnTo>
                  <a:pt x="1172494" y="236067"/>
                </a:lnTo>
                <a:lnTo>
                  <a:pt x="1172494" y="118289"/>
                </a:lnTo>
                <a:lnTo>
                  <a:pt x="1113349" y="118289"/>
                </a:lnTo>
                <a:lnTo>
                  <a:pt x="1231638" y="0"/>
                </a:lnTo>
                <a:lnTo>
                  <a:pt x="1349928" y="118289"/>
                </a:lnTo>
                <a:lnTo>
                  <a:pt x="1290783" y="118289"/>
                </a:lnTo>
                <a:lnTo>
                  <a:pt x="1290783" y="236067"/>
                </a:lnTo>
                <a:lnTo>
                  <a:pt x="2489430" y="236068"/>
                </a:lnTo>
                <a:lnTo>
                  <a:pt x="2489430" y="254867"/>
                </a:lnTo>
                <a:lnTo>
                  <a:pt x="2489430" y="254867"/>
                </a:lnTo>
                <a:lnTo>
                  <a:pt x="2489430" y="554751"/>
                </a:lnTo>
                <a:lnTo>
                  <a:pt x="2369924" y="554751"/>
                </a:lnTo>
                <a:lnTo>
                  <a:pt x="2369924" y="355574"/>
                </a:lnTo>
                <a:lnTo>
                  <a:pt x="1292400" y="355574"/>
                </a:lnTo>
                <a:close/>
              </a:path>
            </a:pathLst>
          </a:custGeom>
          <a:solidFill>
            <a:srgbClr val="E46A6E"/>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74" name="Google Shape;274;p8"/>
          <p:cNvSpPr/>
          <p:nvPr/>
        </p:nvSpPr>
        <p:spPr>
          <a:xfrm>
            <a:off x="976039" y="2011914"/>
            <a:ext cx="1044928" cy="1129113"/>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Skills</a:t>
            </a:r>
            <a:endParaRPr/>
          </a:p>
        </p:txBody>
      </p:sp>
      <p:sp>
        <p:nvSpPr>
          <p:cNvPr id="275" name="Google Shape;275;p8"/>
          <p:cNvSpPr/>
          <p:nvPr/>
        </p:nvSpPr>
        <p:spPr>
          <a:xfrm>
            <a:off x="2173069" y="2011914"/>
            <a:ext cx="1044928" cy="1129113"/>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Vision</a:t>
            </a:r>
            <a:endParaRPr/>
          </a:p>
        </p:txBody>
      </p:sp>
      <p:sp>
        <p:nvSpPr>
          <p:cNvPr id="276" name="Google Shape;276;p8"/>
          <p:cNvSpPr/>
          <p:nvPr/>
        </p:nvSpPr>
        <p:spPr>
          <a:xfrm>
            <a:off x="3344840" y="2011913"/>
            <a:ext cx="1044928" cy="1129114"/>
          </a:xfrm>
          <a:prstGeom prst="roundRect">
            <a:avLst>
              <a:gd name="adj" fmla="val 12299"/>
            </a:avLst>
          </a:prstGeom>
          <a:solidFill>
            <a:srgbClr val="ED9B9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Commitment</a:t>
            </a:r>
            <a:endParaRPr/>
          </a:p>
        </p:txBody>
      </p:sp>
      <p:sp>
        <p:nvSpPr>
          <p:cNvPr id="277" name="Google Shape;277;p8"/>
          <p:cNvSpPr/>
          <p:nvPr/>
        </p:nvSpPr>
        <p:spPr>
          <a:xfrm>
            <a:off x="4783443" y="2462864"/>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Personality</a:t>
            </a:r>
            <a:endParaRPr/>
          </a:p>
        </p:txBody>
      </p:sp>
      <p:sp>
        <p:nvSpPr>
          <p:cNvPr id="278" name="Google Shape;278;p8"/>
          <p:cNvSpPr/>
          <p:nvPr/>
        </p:nvSpPr>
        <p:spPr>
          <a:xfrm>
            <a:off x="5980473" y="2462864"/>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Values</a:t>
            </a:r>
            <a:endParaRPr/>
          </a:p>
        </p:txBody>
      </p:sp>
      <p:sp>
        <p:nvSpPr>
          <p:cNvPr id="279" name="Google Shape;279;p8"/>
          <p:cNvSpPr/>
          <p:nvPr/>
        </p:nvSpPr>
        <p:spPr>
          <a:xfrm>
            <a:off x="7152244" y="2011913"/>
            <a:ext cx="1044928" cy="1110319"/>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 Affinity</a:t>
            </a:r>
            <a:endParaRPr/>
          </a:p>
        </p:txBody>
      </p:sp>
      <p:sp>
        <p:nvSpPr>
          <p:cNvPr id="280" name="Google Shape;280;p8"/>
          <p:cNvSpPr/>
          <p:nvPr/>
        </p:nvSpPr>
        <p:spPr>
          <a:xfrm>
            <a:off x="4783442" y="1574354"/>
            <a:ext cx="3413729" cy="321540"/>
          </a:xfrm>
          <a:prstGeom prst="roundRect">
            <a:avLst>
              <a:gd name="adj" fmla="val 12299"/>
            </a:avLst>
          </a:prstGeom>
          <a:solidFill>
            <a:srgbClr val="606060"/>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2 – PERSONAL</a:t>
            </a:r>
            <a:endParaRPr/>
          </a:p>
        </p:txBody>
      </p:sp>
      <p:sp>
        <p:nvSpPr>
          <p:cNvPr id="281" name="Google Shape;281;p8"/>
          <p:cNvSpPr/>
          <p:nvPr/>
        </p:nvSpPr>
        <p:spPr>
          <a:xfrm>
            <a:off x="973091" y="1574354"/>
            <a:ext cx="3413729" cy="321540"/>
          </a:xfrm>
          <a:prstGeom prst="roundRect">
            <a:avLst>
              <a:gd name="adj" fmla="val 12299"/>
            </a:avLst>
          </a:prstGeom>
          <a:solidFill>
            <a:schemeClr val="accent4"/>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1 – PROFESSIONAL</a:t>
            </a:r>
            <a:endParaRPr/>
          </a:p>
        </p:txBody>
      </p:sp>
      <p:sp>
        <p:nvSpPr>
          <p:cNvPr id="282" name="Google Shape;282;p8"/>
          <p:cNvSpPr/>
          <p:nvPr/>
        </p:nvSpPr>
        <p:spPr>
          <a:xfrm>
            <a:off x="4438080" y="1588073"/>
            <a:ext cx="294101" cy="294101"/>
          </a:xfrm>
          <a:prstGeom prst="mathPlus">
            <a:avLst>
              <a:gd name="adj1" fmla="val 23520"/>
            </a:avLst>
          </a:prstGeom>
          <a:solidFill>
            <a:schemeClr val="lt1"/>
          </a:solidFill>
          <a:ln w="1905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83" name="Google Shape;283;p8"/>
          <p:cNvSpPr/>
          <p:nvPr/>
        </p:nvSpPr>
        <p:spPr>
          <a:xfrm>
            <a:off x="1021891"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284" name="Google Shape;284;p8"/>
          <p:cNvSpPr/>
          <p:nvPr/>
        </p:nvSpPr>
        <p:spPr>
          <a:xfrm>
            <a:off x="2204330"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2</a:t>
            </a:r>
            <a:endParaRPr/>
          </a:p>
        </p:txBody>
      </p:sp>
      <p:sp>
        <p:nvSpPr>
          <p:cNvPr id="285" name="Google Shape;285;p8"/>
          <p:cNvSpPr/>
          <p:nvPr/>
        </p:nvSpPr>
        <p:spPr>
          <a:xfrm>
            <a:off x="3387479" y="2052599"/>
            <a:ext cx="210312" cy="205977"/>
          </a:xfrm>
          <a:prstGeom prst="ellipse">
            <a:avLst/>
          </a:prstGeom>
          <a:solidFill>
            <a:srgbClr val="F6CCCD"/>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3</a:t>
            </a:r>
            <a:endParaRPr/>
          </a:p>
        </p:txBody>
      </p:sp>
      <p:sp>
        <p:nvSpPr>
          <p:cNvPr id="286" name="Google Shape;286;p8"/>
          <p:cNvSpPr/>
          <p:nvPr/>
        </p:nvSpPr>
        <p:spPr>
          <a:xfrm>
            <a:off x="4816473" y="2500741"/>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287" name="Google Shape;287;p8"/>
          <p:cNvSpPr/>
          <p:nvPr/>
        </p:nvSpPr>
        <p:spPr>
          <a:xfrm>
            <a:off x="5998912" y="2496161"/>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2</a:t>
            </a:r>
            <a:endParaRPr/>
          </a:p>
        </p:txBody>
      </p:sp>
      <p:sp>
        <p:nvSpPr>
          <p:cNvPr id="288" name="Google Shape;288;p8"/>
          <p:cNvSpPr/>
          <p:nvPr/>
        </p:nvSpPr>
        <p:spPr>
          <a:xfrm>
            <a:off x="7182061" y="2052599"/>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3</a:t>
            </a:r>
            <a:endParaRPr/>
          </a:p>
        </p:txBody>
      </p:sp>
      <p:sp>
        <p:nvSpPr>
          <p:cNvPr id="289" name="Google Shape;289;p8"/>
          <p:cNvSpPr txBox="1"/>
          <p:nvPr/>
        </p:nvSpPr>
        <p:spPr>
          <a:xfrm>
            <a:off x="1937657" y="1129462"/>
            <a:ext cx="526868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FINDING THE RIGHT CO-FOUNDER: THE 2P3 FRAMEWORK</a:t>
            </a:r>
            <a:endParaRPr/>
          </a:p>
        </p:txBody>
      </p:sp>
      <p:sp>
        <p:nvSpPr>
          <p:cNvPr id="290" name="Google Shape;290;p8"/>
          <p:cNvSpPr/>
          <p:nvPr/>
        </p:nvSpPr>
        <p:spPr>
          <a:xfrm>
            <a:off x="5186496" y="2173151"/>
            <a:ext cx="236579" cy="336853"/>
          </a:xfrm>
          <a:prstGeom prst="downArrow">
            <a:avLst>
              <a:gd name="adj1" fmla="val 50000"/>
              <a:gd name="adj2" fmla="val 50000"/>
            </a:avLst>
          </a:prstGeom>
          <a:solidFill>
            <a:srgbClr val="F2F2F2"/>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91" name="Google Shape;291;p8"/>
          <p:cNvSpPr/>
          <p:nvPr/>
        </p:nvSpPr>
        <p:spPr>
          <a:xfrm>
            <a:off x="6384533" y="2173151"/>
            <a:ext cx="236579" cy="336853"/>
          </a:xfrm>
          <a:prstGeom prst="downArrow">
            <a:avLst>
              <a:gd name="adj1" fmla="val 50000"/>
              <a:gd name="adj2" fmla="val 50000"/>
            </a:avLst>
          </a:prstGeom>
          <a:solidFill>
            <a:srgbClr val="F2F2F2"/>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92" name="Google Shape;292;p8"/>
          <p:cNvSpPr/>
          <p:nvPr/>
        </p:nvSpPr>
        <p:spPr>
          <a:xfrm>
            <a:off x="4783443" y="2011913"/>
            <a:ext cx="2241958" cy="306259"/>
          </a:xfrm>
          <a:prstGeom prst="roundRect">
            <a:avLst>
              <a:gd name="adj" fmla="val 12299"/>
            </a:avLst>
          </a:prstGeom>
          <a:solidFill>
            <a:srgbClr val="F2F2F2"/>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(Culture)</a:t>
            </a:r>
            <a:endParaRPr/>
          </a:p>
        </p:txBody>
      </p:sp>
      <p:sp>
        <p:nvSpPr>
          <p:cNvPr id="293" name="Google Shape;293;p8"/>
          <p:cNvSpPr/>
          <p:nvPr/>
        </p:nvSpPr>
        <p:spPr>
          <a:xfrm>
            <a:off x="0" y="-5272"/>
            <a:ext cx="9146220" cy="5148772"/>
          </a:xfrm>
          <a:prstGeom prst="rect">
            <a:avLst/>
          </a:prstGeom>
          <a:solidFill>
            <a:schemeClr val="lt1">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8"/>
          <p:cNvSpPr/>
          <p:nvPr/>
        </p:nvSpPr>
        <p:spPr>
          <a:xfrm>
            <a:off x="4785877" y="2464101"/>
            <a:ext cx="1044928" cy="659368"/>
          </a:xfrm>
          <a:prstGeom prst="roundRect">
            <a:avLst>
              <a:gd name="adj" fmla="val 12299"/>
            </a:avLst>
          </a:prstGeom>
          <a:solidFill>
            <a:srgbClr val="CCCCCC"/>
          </a:solidFill>
          <a:ln w="2857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Personality</a:t>
            </a:r>
            <a:endParaRPr/>
          </a:p>
        </p:txBody>
      </p:sp>
      <p:sp>
        <p:nvSpPr>
          <p:cNvPr id="295" name="Google Shape;295;p8"/>
          <p:cNvSpPr/>
          <p:nvPr/>
        </p:nvSpPr>
        <p:spPr>
          <a:xfrm>
            <a:off x="4818907" y="2501978"/>
            <a:ext cx="210312" cy="205977"/>
          </a:xfrm>
          <a:prstGeom prst="ellipse">
            <a:avLst/>
          </a:prstGeom>
          <a:solidFill>
            <a:srgbClr val="E5E5E5"/>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a:solidFill>
                  <a:schemeClr val="dk1"/>
                </a:solidFill>
                <a:latin typeface="Arial"/>
                <a:ea typeface="Arial"/>
                <a:cs typeface="Arial"/>
                <a:sym typeface="Arial"/>
              </a:rPr>
              <a:t>1</a:t>
            </a:r>
            <a:endParaRPr/>
          </a:p>
        </p:txBody>
      </p:sp>
      <p:sp>
        <p:nvSpPr>
          <p:cNvPr id="296" name="Google Shape;296;p8"/>
          <p:cNvSpPr/>
          <p:nvPr/>
        </p:nvSpPr>
        <p:spPr>
          <a:xfrm>
            <a:off x="4700377" y="2381780"/>
            <a:ext cx="1208681" cy="822855"/>
          </a:xfrm>
          <a:prstGeom prst="rect">
            <a:avLst/>
          </a:pr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24">
              <a:solidFill>
                <a:schemeClr val="dk1"/>
              </a:solidFill>
              <a:latin typeface="Arial"/>
              <a:ea typeface="Arial"/>
              <a:cs typeface="Arial"/>
              <a:sym typeface="Arial"/>
            </a:endParaRPr>
          </a:p>
        </p:txBody>
      </p:sp>
      <p:sp>
        <p:nvSpPr>
          <p:cNvPr id="297" name="Google Shape;297;p8"/>
          <p:cNvSpPr/>
          <p:nvPr/>
        </p:nvSpPr>
        <p:spPr>
          <a:xfrm>
            <a:off x="114300" y="155122"/>
            <a:ext cx="858791" cy="391886"/>
          </a:xfrm>
          <a:prstGeom prst="rect">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i="1">
                <a:solidFill>
                  <a:schemeClr val="lt1"/>
                </a:solidFill>
                <a:latin typeface="Arial"/>
                <a:ea typeface="Arial"/>
                <a:cs typeface="Arial"/>
                <a:sym typeface="Arial"/>
              </a:rPr>
              <a:t>2 of 4</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9"/>
          <p:cNvSpPr txBox="1">
            <a:spLocks noGrp="1"/>
          </p:cNvSpPr>
          <p:nvPr>
            <p:ph type="title"/>
          </p:nvPr>
        </p:nvSpPr>
        <p:spPr>
          <a:xfrm>
            <a:off x="332676" y="294829"/>
            <a:ext cx="8109590" cy="276999"/>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OCEAN: The Big Five Taxonomy </a:t>
            </a:r>
            <a:endParaRPr/>
          </a:p>
        </p:txBody>
      </p:sp>
      <p:sp>
        <p:nvSpPr>
          <p:cNvPr id="304" name="Google Shape;304;p9"/>
          <p:cNvSpPr txBox="1"/>
          <p:nvPr/>
        </p:nvSpPr>
        <p:spPr>
          <a:xfrm>
            <a:off x="517205" y="710424"/>
            <a:ext cx="8109590" cy="747044"/>
          </a:xfrm>
          <a:prstGeom prst="rect">
            <a:avLst/>
          </a:prstGeom>
          <a:noFill/>
          <a:ln>
            <a:noFill/>
          </a:ln>
        </p:spPr>
        <p:txBody>
          <a:bodyPr spcFirstLastPara="1" wrap="square" lIns="0" tIns="0" rIns="0" bIns="0" anchor="t" anchorCtr="0">
            <a:noAutofit/>
          </a:bodyPr>
          <a:lstStyle/>
          <a:p>
            <a:pPr marL="2701" marR="0" lvl="1" indent="0" algn="ctr" rtl="0">
              <a:spcBef>
                <a:spcPts val="450"/>
              </a:spcBef>
              <a:spcAft>
                <a:spcPts val="0"/>
              </a:spcAft>
              <a:buNone/>
            </a:pPr>
            <a:r>
              <a:rPr lang="en-US" sz="1500" b="0" i="1" u="none" strike="noStrike" cap="none">
                <a:solidFill>
                  <a:srgbClr val="000000"/>
                </a:solidFill>
                <a:latin typeface="Calibri"/>
                <a:ea typeface="Calibri"/>
                <a:cs typeface="Calibri"/>
                <a:sym typeface="Calibri"/>
              </a:rPr>
              <a:t>The </a:t>
            </a:r>
            <a:r>
              <a:rPr lang="en-US" sz="1500" b="1" i="1" u="none" strike="noStrike" cap="none">
                <a:solidFill>
                  <a:srgbClr val="000000"/>
                </a:solidFill>
                <a:latin typeface="Calibri"/>
                <a:ea typeface="Calibri"/>
                <a:cs typeface="Calibri"/>
                <a:sym typeface="Calibri"/>
              </a:rPr>
              <a:t>Big Five dimensions </a:t>
            </a:r>
            <a:r>
              <a:rPr lang="en-US" sz="1500" b="0" i="1" u="none" strike="noStrike" cap="none">
                <a:solidFill>
                  <a:srgbClr val="000000"/>
                </a:solidFill>
                <a:latin typeface="Calibri"/>
                <a:ea typeface="Calibri"/>
                <a:cs typeface="Calibri"/>
                <a:sym typeface="Calibri"/>
              </a:rPr>
              <a:t>are considered to be the key underlying traits that make up an individual’s personality. The Big Five traits are often referred to as </a:t>
            </a:r>
            <a:r>
              <a:rPr lang="en-US" sz="1500" b="1" i="1" u="none" strike="noStrike" cap="none">
                <a:solidFill>
                  <a:srgbClr val="000000"/>
                </a:solidFill>
                <a:latin typeface="Calibri"/>
                <a:ea typeface="Calibri"/>
                <a:cs typeface="Calibri"/>
                <a:sym typeface="Calibri"/>
              </a:rPr>
              <a:t>OCEAN</a:t>
            </a:r>
            <a:endParaRPr/>
          </a:p>
        </p:txBody>
      </p:sp>
      <p:grpSp>
        <p:nvGrpSpPr>
          <p:cNvPr id="305" name="Google Shape;305;p9"/>
          <p:cNvGrpSpPr/>
          <p:nvPr/>
        </p:nvGrpSpPr>
        <p:grpSpPr>
          <a:xfrm>
            <a:off x="1384189" y="1347051"/>
            <a:ext cx="6375620" cy="1820310"/>
            <a:chOff x="1649152" y="2524971"/>
            <a:chExt cx="8675648" cy="2476994"/>
          </a:xfrm>
        </p:grpSpPr>
        <p:grpSp>
          <p:nvGrpSpPr>
            <p:cNvPr id="306" name="Google Shape;306;p9"/>
            <p:cNvGrpSpPr/>
            <p:nvPr/>
          </p:nvGrpSpPr>
          <p:grpSpPr>
            <a:xfrm>
              <a:off x="1649152" y="2524971"/>
              <a:ext cx="5742965" cy="2476994"/>
              <a:chOff x="0" y="222446"/>
              <a:chExt cx="7103128" cy="3063646"/>
            </a:xfrm>
          </p:grpSpPr>
          <p:grpSp>
            <p:nvGrpSpPr>
              <p:cNvPr id="307" name="Google Shape;307;p9"/>
              <p:cNvGrpSpPr/>
              <p:nvPr/>
            </p:nvGrpSpPr>
            <p:grpSpPr>
              <a:xfrm>
                <a:off x="0" y="615156"/>
                <a:ext cx="7103128" cy="2305621"/>
                <a:chOff x="0" y="0"/>
                <a:chExt cx="7103127" cy="2305620"/>
              </a:xfrm>
            </p:grpSpPr>
            <p:sp>
              <p:nvSpPr>
                <p:cNvPr id="308" name="Google Shape;308;p9"/>
                <p:cNvSpPr/>
                <p:nvPr/>
              </p:nvSpPr>
              <p:spPr>
                <a:xfrm>
                  <a:off x="0" y="0"/>
                  <a:ext cx="1778000" cy="1539794"/>
                </a:xfrm>
                <a:custGeom>
                  <a:avLst/>
                  <a:gdLst/>
                  <a:ahLst/>
                  <a:cxnLst/>
                  <a:rect l="l" t="t" r="r" b="b"/>
                  <a:pathLst>
                    <a:path w="21600" h="21600" extrusionOk="0">
                      <a:moveTo>
                        <a:pt x="16200" y="0"/>
                      </a:moveTo>
                      <a:lnTo>
                        <a:pt x="21600" y="10800"/>
                      </a:lnTo>
                      <a:lnTo>
                        <a:pt x="16200" y="21600"/>
                      </a:lnTo>
                      <a:lnTo>
                        <a:pt x="5400" y="21600"/>
                      </a:lnTo>
                      <a:lnTo>
                        <a:pt x="0" y="10800"/>
                      </a:lnTo>
                      <a:lnTo>
                        <a:pt x="5400" y="0"/>
                      </a:lnTo>
                      <a:close/>
                    </a:path>
                  </a:pathLst>
                </a:custGeom>
                <a:solidFill>
                  <a:srgbClr val="595959"/>
                </a:solidFill>
                <a:ln w="381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200" b="1">
                    <a:solidFill>
                      <a:srgbClr val="000000"/>
                    </a:solidFill>
                    <a:latin typeface="Calibri"/>
                    <a:ea typeface="Calibri"/>
                    <a:cs typeface="Calibri"/>
                    <a:sym typeface="Calibri"/>
                  </a:endParaRPr>
                </a:p>
              </p:txBody>
            </p:sp>
            <p:sp>
              <p:nvSpPr>
                <p:cNvPr id="309" name="Google Shape;309;p9"/>
                <p:cNvSpPr/>
                <p:nvPr/>
              </p:nvSpPr>
              <p:spPr>
                <a:xfrm>
                  <a:off x="1324626" y="765826"/>
                  <a:ext cx="1778001" cy="1539794"/>
                </a:xfrm>
                <a:custGeom>
                  <a:avLst/>
                  <a:gdLst/>
                  <a:ahLst/>
                  <a:cxnLst/>
                  <a:rect l="l" t="t" r="r" b="b"/>
                  <a:pathLst>
                    <a:path w="21600" h="21600" extrusionOk="0">
                      <a:moveTo>
                        <a:pt x="16200" y="0"/>
                      </a:moveTo>
                      <a:lnTo>
                        <a:pt x="21600" y="10800"/>
                      </a:lnTo>
                      <a:lnTo>
                        <a:pt x="16200" y="21600"/>
                      </a:lnTo>
                      <a:lnTo>
                        <a:pt x="5400" y="21600"/>
                      </a:lnTo>
                      <a:lnTo>
                        <a:pt x="0" y="10800"/>
                      </a:lnTo>
                      <a:lnTo>
                        <a:pt x="5400" y="0"/>
                      </a:lnTo>
                      <a:close/>
                    </a:path>
                  </a:pathLst>
                </a:custGeom>
                <a:solidFill>
                  <a:srgbClr val="595959"/>
                </a:solidFill>
                <a:ln w="381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200" b="1">
                    <a:solidFill>
                      <a:srgbClr val="000000"/>
                    </a:solidFill>
                    <a:latin typeface="Calibri"/>
                    <a:ea typeface="Calibri"/>
                    <a:cs typeface="Calibri"/>
                    <a:sym typeface="Calibri"/>
                  </a:endParaRPr>
                </a:p>
              </p:txBody>
            </p:sp>
            <p:sp>
              <p:nvSpPr>
                <p:cNvPr id="310" name="Google Shape;310;p9"/>
                <p:cNvSpPr/>
                <p:nvPr/>
              </p:nvSpPr>
              <p:spPr>
                <a:xfrm>
                  <a:off x="2658126" y="3826"/>
                  <a:ext cx="1778001" cy="1539794"/>
                </a:xfrm>
                <a:custGeom>
                  <a:avLst/>
                  <a:gdLst/>
                  <a:ahLst/>
                  <a:cxnLst/>
                  <a:rect l="l" t="t" r="r" b="b"/>
                  <a:pathLst>
                    <a:path w="21600" h="21600" extrusionOk="0">
                      <a:moveTo>
                        <a:pt x="16200" y="0"/>
                      </a:moveTo>
                      <a:lnTo>
                        <a:pt x="21600" y="10800"/>
                      </a:lnTo>
                      <a:lnTo>
                        <a:pt x="16200" y="21600"/>
                      </a:lnTo>
                      <a:lnTo>
                        <a:pt x="5400" y="21600"/>
                      </a:lnTo>
                      <a:lnTo>
                        <a:pt x="0" y="10800"/>
                      </a:lnTo>
                      <a:lnTo>
                        <a:pt x="5400" y="0"/>
                      </a:lnTo>
                      <a:close/>
                    </a:path>
                  </a:pathLst>
                </a:custGeom>
                <a:solidFill>
                  <a:srgbClr val="595959"/>
                </a:solidFill>
                <a:ln w="381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200" b="1">
                    <a:solidFill>
                      <a:srgbClr val="000000"/>
                    </a:solidFill>
                    <a:latin typeface="Calibri"/>
                    <a:ea typeface="Calibri"/>
                    <a:cs typeface="Calibri"/>
                    <a:sym typeface="Calibri"/>
                  </a:endParaRPr>
                </a:p>
              </p:txBody>
            </p:sp>
            <p:sp>
              <p:nvSpPr>
                <p:cNvPr id="311" name="Google Shape;311;p9"/>
                <p:cNvSpPr/>
                <p:nvPr/>
              </p:nvSpPr>
              <p:spPr>
                <a:xfrm>
                  <a:off x="3991626" y="765826"/>
                  <a:ext cx="1778001" cy="1539794"/>
                </a:xfrm>
                <a:custGeom>
                  <a:avLst/>
                  <a:gdLst/>
                  <a:ahLst/>
                  <a:cxnLst/>
                  <a:rect l="l" t="t" r="r" b="b"/>
                  <a:pathLst>
                    <a:path w="21600" h="21600" extrusionOk="0">
                      <a:moveTo>
                        <a:pt x="16200" y="0"/>
                      </a:moveTo>
                      <a:lnTo>
                        <a:pt x="21600" y="10800"/>
                      </a:lnTo>
                      <a:lnTo>
                        <a:pt x="16200" y="21600"/>
                      </a:lnTo>
                      <a:lnTo>
                        <a:pt x="5400" y="21600"/>
                      </a:lnTo>
                      <a:lnTo>
                        <a:pt x="0" y="10800"/>
                      </a:lnTo>
                      <a:lnTo>
                        <a:pt x="5400" y="0"/>
                      </a:lnTo>
                      <a:close/>
                    </a:path>
                  </a:pathLst>
                </a:custGeom>
                <a:solidFill>
                  <a:srgbClr val="595959"/>
                </a:solidFill>
                <a:ln w="381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200" b="1">
                    <a:solidFill>
                      <a:srgbClr val="000000"/>
                    </a:solidFill>
                    <a:latin typeface="Calibri"/>
                    <a:ea typeface="Calibri"/>
                    <a:cs typeface="Calibri"/>
                    <a:sym typeface="Calibri"/>
                  </a:endParaRPr>
                </a:p>
              </p:txBody>
            </p:sp>
            <p:sp>
              <p:nvSpPr>
                <p:cNvPr id="312" name="Google Shape;312;p9"/>
                <p:cNvSpPr/>
                <p:nvPr/>
              </p:nvSpPr>
              <p:spPr>
                <a:xfrm>
                  <a:off x="5325126" y="3826"/>
                  <a:ext cx="1778001" cy="1539794"/>
                </a:xfrm>
                <a:custGeom>
                  <a:avLst/>
                  <a:gdLst/>
                  <a:ahLst/>
                  <a:cxnLst/>
                  <a:rect l="l" t="t" r="r" b="b"/>
                  <a:pathLst>
                    <a:path w="21600" h="21600" extrusionOk="0">
                      <a:moveTo>
                        <a:pt x="16200" y="0"/>
                      </a:moveTo>
                      <a:lnTo>
                        <a:pt x="21600" y="10800"/>
                      </a:lnTo>
                      <a:lnTo>
                        <a:pt x="16200" y="21600"/>
                      </a:lnTo>
                      <a:lnTo>
                        <a:pt x="5400" y="21600"/>
                      </a:lnTo>
                      <a:lnTo>
                        <a:pt x="0" y="10800"/>
                      </a:lnTo>
                      <a:lnTo>
                        <a:pt x="5400" y="0"/>
                      </a:lnTo>
                      <a:close/>
                    </a:path>
                  </a:pathLst>
                </a:custGeom>
                <a:solidFill>
                  <a:srgbClr val="595959"/>
                </a:solidFill>
                <a:ln w="381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200" b="1">
                    <a:solidFill>
                      <a:srgbClr val="000000"/>
                    </a:solidFill>
                    <a:latin typeface="Calibri"/>
                    <a:ea typeface="Calibri"/>
                    <a:cs typeface="Calibri"/>
                    <a:sym typeface="Calibri"/>
                  </a:endParaRPr>
                </a:p>
              </p:txBody>
            </p:sp>
          </p:grpSp>
          <p:grpSp>
            <p:nvGrpSpPr>
              <p:cNvPr id="313" name="Google Shape;313;p9"/>
              <p:cNvGrpSpPr/>
              <p:nvPr/>
            </p:nvGrpSpPr>
            <p:grpSpPr>
              <a:xfrm>
                <a:off x="353042" y="222446"/>
                <a:ext cx="6517307" cy="3063646"/>
                <a:chOff x="-98158" y="222446"/>
                <a:chExt cx="6517305" cy="3063645"/>
              </a:xfrm>
            </p:grpSpPr>
            <p:sp>
              <p:nvSpPr>
                <p:cNvPr id="314" name="Google Shape;314;p9"/>
                <p:cNvSpPr/>
                <p:nvPr/>
              </p:nvSpPr>
              <p:spPr>
                <a:xfrm>
                  <a:off x="-98158" y="231028"/>
                  <a:ext cx="1060279" cy="324721"/>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200" b="1">
                      <a:solidFill>
                        <a:srgbClr val="000000"/>
                      </a:solidFill>
                      <a:latin typeface="Calibri"/>
                      <a:ea typeface="Calibri"/>
                      <a:cs typeface="Calibri"/>
                      <a:sym typeface="Calibri"/>
                    </a:rPr>
                    <a:t>Openness</a:t>
                  </a:r>
                  <a:endParaRPr/>
                </a:p>
              </p:txBody>
            </p:sp>
            <p:sp>
              <p:nvSpPr>
                <p:cNvPr id="315" name="Google Shape;315;p9"/>
                <p:cNvSpPr/>
                <p:nvPr/>
              </p:nvSpPr>
              <p:spPr>
                <a:xfrm>
                  <a:off x="776178" y="2961369"/>
                  <a:ext cx="1972496" cy="324721"/>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200" b="1">
                      <a:solidFill>
                        <a:srgbClr val="000000"/>
                      </a:solidFill>
                      <a:latin typeface="Calibri"/>
                      <a:ea typeface="Calibri"/>
                      <a:cs typeface="Calibri"/>
                      <a:sym typeface="Calibri"/>
                    </a:rPr>
                    <a:t>Conscientiousness</a:t>
                  </a:r>
                  <a:endParaRPr/>
                </a:p>
              </p:txBody>
            </p:sp>
            <p:sp>
              <p:nvSpPr>
                <p:cNvPr id="316" name="Google Shape;316;p9"/>
                <p:cNvSpPr/>
                <p:nvPr/>
              </p:nvSpPr>
              <p:spPr>
                <a:xfrm>
                  <a:off x="2436995" y="222446"/>
                  <a:ext cx="1426945" cy="341880"/>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200" b="1" dirty="0">
                      <a:solidFill>
                        <a:srgbClr val="000000"/>
                      </a:solidFill>
                      <a:latin typeface="Calibri"/>
                      <a:ea typeface="Calibri"/>
                      <a:cs typeface="Calibri"/>
                      <a:sym typeface="Calibri"/>
                    </a:rPr>
                    <a:t>Extraversion</a:t>
                  </a:r>
                  <a:endParaRPr dirty="0"/>
                </a:p>
              </p:txBody>
            </p:sp>
            <p:sp>
              <p:nvSpPr>
                <p:cNvPr id="317" name="Google Shape;317;p9"/>
                <p:cNvSpPr/>
                <p:nvPr/>
              </p:nvSpPr>
              <p:spPr>
                <a:xfrm>
                  <a:off x="3647138" y="2961370"/>
                  <a:ext cx="1564572" cy="324721"/>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200" b="1">
                      <a:solidFill>
                        <a:srgbClr val="000000"/>
                      </a:solidFill>
                      <a:latin typeface="Calibri"/>
                      <a:ea typeface="Calibri"/>
                      <a:cs typeface="Calibri"/>
                      <a:sym typeface="Calibri"/>
                    </a:rPr>
                    <a:t>Agreeableness</a:t>
                  </a:r>
                  <a:endParaRPr/>
                </a:p>
              </p:txBody>
            </p:sp>
            <p:sp>
              <p:nvSpPr>
                <p:cNvPr id="318" name="Google Shape;318;p9"/>
                <p:cNvSpPr/>
                <p:nvPr/>
              </p:nvSpPr>
              <p:spPr>
                <a:xfrm>
                  <a:off x="5111093" y="242730"/>
                  <a:ext cx="1308054" cy="324721"/>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200" b="1">
                      <a:solidFill>
                        <a:srgbClr val="000000"/>
                      </a:solidFill>
                      <a:latin typeface="Calibri"/>
                      <a:ea typeface="Calibri"/>
                      <a:cs typeface="Calibri"/>
                      <a:sym typeface="Calibri"/>
                    </a:rPr>
                    <a:t>Neuroticism</a:t>
                  </a:r>
                  <a:endParaRPr/>
                </a:p>
              </p:txBody>
            </p:sp>
          </p:grpSp>
        </p:grpSp>
        <p:pic>
          <p:nvPicPr>
            <p:cNvPr id="319" name="Google Shape;319;p9" descr="Hike"/>
            <p:cNvPicPr preferRelativeResize="0"/>
            <p:nvPr/>
          </p:nvPicPr>
          <p:blipFill rotWithShape="1">
            <a:blip r:embed="rId3">
              <a:alphaModFix/>
            </a:blip>
            <a:srcRect/>
            <a:stretch/>
          </p:blipFill>
          <p:spPr>
            <a:xfrm>
              <a:off x="1906016" y="3019700"/>
              <a:ext cx="914400" cy="914400"/>
            </a:xfrm>
            <a:prstGeom prst="rect">
              <a:avLst/>
            </a:prstGeom>
            <a:noFill/>
            <a:ln>
              <a:noFill/>
            </a:ln>
          </p:spPr>
        </p:pic>
        <p:pic>
          <p:nvPicPr>
            <p:cNvPr id="320" name="Google Shape;320;p9" descr="Dance"/>
            <p:cNvPicPr preferRelativeResize="0"/>
            <p:nvPr/>
          </p:nvPicPr>
          <p:blipFill rotWithShape="1">
            <a:blip r:embed="rId4">
              <a:alphaModFix/>
            </a:blip>
            <a:srcRect/>
            <a:stretch/>
          </p:blipFill>
          <p:spPr>
            <a:xfrm>
              <a:off x="4057370" y="3019700"/>
              <a:ext cx="914400" cy="914400"/>
            </a:xfrm>
            <a:prstGeom prst="rect">
              <a:avLst/>
            </a:prstGeom>
            <a:noFill/>
            <a:ln>
              <a:noFill/>
            </a:ln>
          </p:spPr>
        </p:pic>
        <p:pic>
          <p:nvPicPr>
            <p:cNvPr id="321" name="Google Shape;321;p9" descr="Fire"/>
            <p:cNvPicPr preferRelativeResize="0"/>
            <p:nvPr/>
          </p:nvPicPr>
          <p:blipFill rotWithShape="1">
            <a:blip r:embed="rId5">
              <a:alphaModFix/>
            </a:blip>
            <a:srcRect/>
            <a:stretch/>
          </p:blipFill>
          <p:spPr>
            <a:xfrm>
              <a:off x="6214916" y="3002100"/>
              <a:ext cx="914400" cy="914400"/>
            </a:xfrm>
            <a:prstGeom prst="rect">
              <a:avLst/>
            </a:prstGeom>
            <a:noFill/>
            <a:ln>
              <a:noFill/>
            </a:ln>
          </p:spPr>
        </p:pic>
        <p:pic>
          <p:nvPicPr>
            <p:cNvPr id="322" name="Google Shape;322;p9" descr="Handshake"/>
            <p:cNvPicPr preferRelativeResize="0"/>
            <p:nvPr/>
          </p:nvPicPr>
          <p:blipFill rotWithShape="1">
            <a:blip r:embed="rId6">
              <a:alphaModFix/>
            </a:blip>
            <a:srcRect/>
            <a:stretch/>
          </p:blipFill>
          <p:spPr>
            <a:xfrm>
              <a:off x="5137997" y="3627812"/>
              <a:ext cx="914400" cy="914400"/>
            </a:xfrm>
            <a:prstGeom prst="rect">
              <a:avLst/>
            </a:prstGeom>
            <a:noFill/>
            <a:ln>
              <a:noFill/>
            </a:ln>
          </p:spPr>
        </p:pic>
        <p:pic>
          <p:nvPicPr>
            <p:cNvPr id="323" name="Google Shape;323;p9" descr="Checklist"/>
            <p:cNvPicPr preferRelativeResize="0"/>
            <p:nvPr/>
          </p:nvPicPr>
          <p:blipFill rotWithShape="1">
            <a:blip r:embed="rId7">
              <a:alphaModFix/>
            </a:blip>
            <a:srcRect/>
            <a:stretch/>
          </p:blipFill>
          <p:spPr>
            <a:xfrm>
              <a:off x="2978852" y="3627812"/>
              <a:ext cx="914400" cy="914400"/>
            </a:xfrm>
            <a:prstGeom prst="rect">
              <a:avLst/>
            </a:prstGeom>
            <a:noFill/>
            <a:ln>
              <a:noFill/>
            </a:ln>
          </p:spPr>
        </p:pic>
        <p:sp>
          <p:nvSpPr>
            <p:cNvPr id="324" name="Google Shape;324;p9"/>
            <p:cNvSpPr/>
            <p:nvPr/>
          </p:nvSpPr>
          <p:spPr>
            <a:xfrm>
              <a:off x="8164800" y="2686937"/>
              <a:ext cx="2160000" cy="2160000"/>
            </a:xfrm>
            <a:prstGeom prst="ellipse">
              <a:avLst/>
            </a:prstGeom>
            <a:solidFill>
              <a:srgbClr val="B92327"/>
            </a:solidFill>
            <a:ln w="9525" cap="flat" cmpd="sng">
              <a:solidFill>
                <a:srgbClr val="B9232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sp>
          <p:nvSpPr>
            <p:cNvPr id="325" name="Google Shape;325;p9"/>
            <p:cNvSpPr/>
            <p:nvPr/>
          </p:nvSpPr>
          <p:spPr>
            <a:xfrm>
              <a:off x="8616537" y="3154705"/>
              <a:ext cx="1252827" cy="1260000"/>
            </a:xfrm>
            <a:custGeom>
              <a:avLst/>
              <a:gdLst/>
              <a:ahLst/>
              <a:cxnLst/>
              <a:rect l="l" t="t" r="r" b="b"/>
              <a:pathLst>
                <a:path w="21600" h="21600" extrusionOk="0">
                  <a:moveTo>
                    <a:pt x="0" y="0"/>
                  </a:moveTo>
                  <a:lnTo>
                    <a:pt x="0" y="10387"/>
                  </a:lnTo>
                  <a:lnTo>
                    <a:pt x="3492" y="10387"/>
                  </a:lnTo>
                  <a:cubicBezTo>
                    <a:pt x="4041" y="10710"/>
                    <a:pt x="4012" y="11096"/>
                    <a:pt x="3339" y="11405"/>
                  </a:cubicBezTo>
                  <a:cubicBezTo>
                    <a:pt x="3335" y="11407"/>
                    <a:pt x="3332" y="11407"/>
                    <a:pt x="3329" y="11410"/>
                  </a:cubicBezTo>
                  <a:cubicBezTo>
                    <a:pt x="2304" y="12220"/>
                    <a:pt x="2304" y="13526"/>
                    <a:pt x="3329" y="14336"/>
                  </a:cubicBezTo>
                  <a:cubicBezTo>
                    <a:pt x="3841" y="14741"/>
                    <a:pt x="4512" y="14946"/>
                    <a:pt x="5184" y="14946"/>
                  </a:cubicBezTo>
                  <a:cubicBezTo>
                    <a:pt x="5855" y="14946"/>
                    <a:pt x="6531" y="14741"/>
                    <a:pt x="7043" y="14336"/>
                  </a:cubicBezTo>
                  <a:cubicBezTo>
                    <a:pt x="7556" y="13931"/>
                    <a:pt x="7810" y="13401"/>
                    <a:pt x="7810" y="12870"/>
                  </a:cubicBezTo>
                  <a:cubicBezTo>
                    <a:pt x="7810" y="12340"/>
                    <a:pt x="7556" y="11815"/>
                    <a:pt x="7043" y="11410"/>
                  </a:cubicBezTo>
                  <a:cubicBezTo>
                    <a:pt x="6356" y="11101"/>
                    <a:pt x="6319" y="10712"/>
                    <a:pt x="6870" y="10387"/>
                  </a:cubicBezTo>
                  <a:lnTo>
                    <a:pt x="10402" y="10387"/>
                  </a:lnTo>
                  <a:lnTo>
                    <a:pt x="10402" y="7293"/>
                  </a:lnTo>
                  <a:cubicBezTo>
                    <a:pt x="10378" y="7339"/>
                    <a:pt x="10355" y="7360"/>
                    <a:pt x="10333" y="7411"/>
                  </a:cubicBezTo>
                  <a:cubicBezTo>
                    <a:pt x="9860" y="8024"/>
                    <a:pt x="9241" y="8331"/>
                    <a:pt x="8621" y="8331"/>
                  </a:cubicBezTo>
                  <a:cubicBezTo>
                    <a:pt x="8002" y="8331"/>
                    <a:pt x="7383" y="8024"/>
                    <a:pt x="6910" y="7411"/>
                  </a:cubicBezTo>
                  <a:cubicBezTo>
                    <a:pt x="5964" y="6186"/>
                    <a:pt x="5964" y="4201"/>
                    <a:pt x="6910" y="2975"/>
                  </a:cubicBezTo>
                  <a:cubicBezTo>
                    <a:pt x="7855" y="1750"/>
                    <a:pt x="9387" y="1750"/>
                    <a:pt x="10333" y="2975"/>
                  </a:cubicBezTo>
                  <a:cubicBezTo>
                    <a:pt x="10336" y="2980"/>
                    <a:pt x="10340" y="2986"/>
                    <a:pt x="10342" y="2990"/>
                  </a:cubicBezTo>
                  <a:cubicBezTo>
                    <a:pt x="10363" y="3036"/>
                    <a:pt x="10381" y="3053"/>
                    <a:pt x="10402" y="3093"/>
                  </a:cubicBezTo>
                  <a:lnTo>
                    <a:pt x="10402" y="0"/>
                  </a:lnTo>
                  <a:lnTo>
                    <a:pt x="0" y="0"/>
                  </a:lnTo>
                  <a:close/>
                  <a:moveTo>
                    <a:pt x="11159" y="0"/>
                  </a:moveTo>
                  <a:lnTo>
                    <a:pt x="11159" y="3477"/>
                  </a:lnTo>
                  <a:cubicBezTo>
                    <a:pt x="10834" y="4023"/>
                    <a:pt x="10445" y="3994"/>
                    <a:pt x="10135" y="3325"/>
                  </a:cubicBezTo>
                  <a:cubicBezTo>
                    <a:pt x="10132" y="3321"/>
                    <a:pt x="10133" y="3313"/>
                    <a:pt x="10130" y="3310"/>
                  </a:cubicBezTo>
                  <a:cubicBezTo>
                    <a:pt x="9315" y="2290"/>
                    <a:pt x="7996" y="2290"/>
                    <a:pt x="7182" y="3310"/>
                  </a:cubicBezTo>
                  <a:cubicBezTo>
                    <a:pt x="6775" y="3820"/>
                    <a:pt x="6569" y="4491"/>
                    <a:pt x="6569" y="5159"/>
                  </a:cubicBezTo>
                  <a:cubicBezTo>
                    <a:pt x="6569" y="5827"/>
                    <a:pt x="6775" y="6499"/>
                    <a:pt x="7182" y="7008"/>
                  </a:cubicBezTo>
                  <a:cubicBezTo>
                    <a:pt x="7589" y="7518"/>
                    <a:pt x="8127" y="7766"/>
                    <a:pt x="8661" y="7766"/>
                  </a:cubicBezTo>
                  <a:cubicBezTo>
                    <a:pt x="9194" y="7766"/>
                    <a:pt x="9723" y="7518"/>
                    <a:pt x="10130" y="7008"/>
                  </a:cubicBezTo>
                  <a:cubicBezTo>
                    <a:pt x="10441" y="6325"/>
                    <a:pt x="10832" y="6283"/>
                    <a:pt x="11159" y="6831"/>
                  </a:cubicBezTo>
                  <a:lnTo>
                    <a:pt x="11159" y="10348"/>
                  </a:lnTo>
                  <a:lnTo>
                    <a:pt x="14265" y="10348"/>
                  </a:lnTo>
                  <a:cubicBezTo>
                    <a:pt x="14219" y="10324"/>
                    <a:pt x="14203" y="10301"/>
                    <a:pt x="14151" y="10279"/>
                  </a:cubicBezTo>
                  <a:cubicBezTo>
                    <a:pt x="13535" y="9809"/>
                    <a:pt x="13221" y="9193"/>
                    <a:pt x="13221" y="8577"/>
                  </a:cubicBezTo>
                  <a:cubicBezTo>
                    <a:pt x="13221" y="7961"/>
                    <a:pt x="13535" y="7346"/>
                    <a:pt x="14151" y="6875"/>
                  </a:cubicBezTo>
                  <a:cubicBezTo>
                    <a:pt x="15384" y="5935"/>
                    <a:pt x="17375" y="5935"/>
                    <a:pt x="18608" y="6875"/>
                  </a:cubicBezTo>
                  <a:cubicBezTo>
                    <a:pt x="19840" y="7816"/>
                    <a:pt x="19840" y="9338"/>
                    <a:pt x="18608" y="10279"/>
                  </a:cubicBezTo>
                  <a:cubicBezTo>
                    <a:pt x="18603" y="10282"/>
                    <a:pt x="18597" y="10281"/>
                    <a:pt x="18593" y="10284"/>
                  </a:cubicBezTo>
                  <a:cubicBezTo>
                    <a:pt x="18547" y="10304"/>
                    <a:pt x="18530" y="10327"/>
                    <a:pt x="18489" y="10348"/>
                  </a:cubicBezTo>
                  <a:lnTo>
                    <a:pt x="21600" y="10348"/>
                  </a:lnTo>
                  <a:lnTo>
                    <a:pt x="21600" y="0"/>
                  </a:lnTo>
                  <a:lnTo>
                    <a:pt x="11159" y="0"/>
                  </a:lnTo>
                  <a:close/>
                  <a:moveTo>
                    <a:pt x="16411" y="6659"/>
                  </a:moveTo>
                  <a:cubicBezTo>
                    <a:pt x="15740" y="6659"/>
                    <a:pt x="15069" y="6859"/>
                    <a:pt x="14557" y="7264"/>
                  </a:cubicBezTo>
                  <a:cubicBezTo>
                    <a:pt x="14044" y="7669"/>
                    <a:pt x="13790" y="8204"/>
                    <a:pt x="13790" y="8734"/>
                  </a:cubicBezTo>
                  <a:cubicBezTo>
                    <a:pt x="13790" y="9265"/>
                    <a:pt x="14044" y="9790"/>
                    <a:pt x="14557" y="10195"/>
                  </a:cubicBezTo>
                  <a:cubicBezTo>
                    <a:pt x="15244" y="10504"/>
                    <a:pt x="15281" y="10893"/>
                    <a:pt x="14730" y="11218"/>
                  </a:cubicBezTo>
                  <a:lnTo>
                    <a:pt x="11193" y="11218"/>
                  </a:lnTo>
                  <a:lnTo>
                    <a:pt x="11193" y="14307"/>
                  </a:lnTo>
                  <a:cubicBezTo>
                    <a:pt x="11217" y="14261"/>
                    <a:pt x="11245" y="14245"/>
                    <a:pt x="11267" y="14193"/>
                  </a:cubicBezTo>
                  <a:cubicBezTo>
                    <a:pt x="11740" y="13581"/>
                    <a:pt x="12359" y="13269"/>
                    <a:pt x="12979" y="13269"/>
                  </a:cubicBezTo>
                  <a:cubicBezTo>
                    <a:pt x="13598" y="13269"/>
                    <a:pt x="14217" y="13581"/>
                    <a:pt x="14690" y="14193"/>
                  </a:cubicBezTo>
                  <a:cubicBezTo>
                    <a:pt x="15636" y="15419"/>
                    <a:pt x="15636" y="17399"/>
                    <a:pt x="14690" y="18625"/>
                  </a:cubicBezTo>
                  <a:cubicBezTo>
                    <a:pt x="13745" y="19850"/>
                    <a:pt x="12213" y="19850"/>
                    <a:pt x="11267" y="18625"/>
                  </a:cubicBezTo>
                  <a:cubicBezTo>
                    <a:pt x="11264" y="18620"/>
                    <a:pt x="11260" y="18614"/>
                    <a:pt x="11258" y="18610"/>
                  </a:cubicBezTo>
                  <a:cubicBezTo>
                    <a:pt x="11237" y="18564"/>
                    <a:pt x="11214" y="18547"/>
                    <a:pt x="11193" y="18507"/>
                  </a:cubicBezTo>
                  <a:lnTo>
                    <a:pt x="11193" y="21600"/>
                  </a:lnTo>
                  <a:lnTo>
                    <a:pt x="21600" y="21600"/>
                  </a:lnTo>
                  <a:lnTo>
                    <a:pt x="21600" y="11218"/>
                  </a:lnTo>
                  <a:lnTo>
                    <a:pt x="18103" y="11218"/>
                  </a:lnTo>
                  <a:cubicBezTo>
                    <a:pt x="17554" y="10895"/>
                    <a:pt x="17583" y="10509"/>
                    <a:pt x="18256" y="10200"/>
                  </a:cubicBezTo>
                  <a:cubicBezTo>
                    <a:pt x="18260" y="10198"/>
                    <a:pt x="18268" y="10198"/>
                    <a:pt x="18271" y="10195"/>
                  </a:cubicBezTo>
                  <a:cubicBezTo>
                    <a:pt x="19296" y="9385"/>
                    <a:pt x="19296" y="8074"/>
                    <a:pt x="18271" y="7264"/>
                  </a:cubicBezTo>
                  <a:cubicBezTo>
                    <a:pt x="17759" y="6859"/>
                    <a:pt x="17083" y="6659"/>
                    <a:pt x="16411" y="6659"/>
                  </a:cubicBezTo>
                  <a:close/>
                  <a:moveTo>
                    <a:pt x="0" y="11252"/>
                  </a:moveTo>
                  <a:lnTo>
                    <a:pt x="0" y="21600"/>
                  </a:lnTo>
                  <a:lnTo>
                    <a:pt x="10441" y="21600"/>
                  </a:lnTo>
                  <a:lnTo>
                    <a:pt x="10441" y="18123"/>
                  </a:lnTo>
                  <a:cubicBezTo>
                    <a:pt x="10766" y="17577"/>
                    <a:pt x="11155" y="17606"/>
                    <a:pt x="11465" y="18275"/>
                  </a:cubicBezTo>
                  <a:cubicBezTo>
                    <a:pt x="11468" y="18279"/>
                    <a:pt x="11467" y="18287"/>
                    <a:pt x="11470" y="18290"/>
                  </a:cubicBezTo>
                  <a:cubicBezTo>
                    <a:pt x="12285" y="19310"/>
                    <a:pt x="13604" y="19310"/>
                    <a:pt x="14418" y="18290"/>
                  </a:cubicBezTo>
                  <a:cubicBezTo>
                    <a:pt x="14825" y="17780"/>
                    <a:pt x="15027" y="17109"/>
                    <a:pt x="15027" y="16441"/>
                  </a:cubicBezTo>
                  <a:cubicBezTo>
                    <a:pt x="15027" y="15773"/>
                    <a:pt x="14825" y="15106"/>
                    <a:pt x="14418" y="14597"/>
                  </a:cubicBezTo>
                  <a:cubicBezTo>
                    <a:pt x="14011" y="14087"/>
                    <a:pt x="13473" y="13834"/>
                    <a:pt x="12939" y="13834"/>
                  </a:cubicBezTo>
                  <a:cubicBezTo>
                    <a:pt x="12406" y="13834"/>
                    <a:pt x="11877" y="14087"/>
                    <a:pt x="11470" y="14597"/>
                  </a:cubicBezTo>
                  <a:cubicBezTo>
                    <a:pt x="11159" y="15280"/>
                    <a:pt x="10768" y="15317"/>
                    <a:pt x="10441" y="14769"/>
                  </a:cubicBezTo>
                  <a:lnTo>
                    <a:pt x="10441" y="11252"/>
                  </a:lnTo>
                  <a:lnTo>
                    <a:pt x="7335" y="11252"/>
                  </a:lnTo>
                  <a:cubicBezTo>
                    <a:pt x="7381" y="11276"/>
                    <a:pt x="7397" y="11304"/>
                    <a:pt x="7449" y="11326"/>
                  </a:cubicBezTo>
                  <a:cubicBezTo>
                    <a:pt x="8065" y="11796"/>
                    <a:pt x="8374" y="12412"/>
                    <a:pt x="8374" y="13028"/>
                  </a:cubicBezTo>
                  <a:cubicBezTo>
                    <a:pt x="8374" y="13644"/>
                    <a:pt x="8065" y="14259"/>
                    <a:pt x="7449" y="14730"/>
                  </a:cubicBezTo>
                  <a:cubicBezTo>
                    <a:pt x="6216" y="15670"/>
                    <a:pt x="4225" y="15670"/>
                    <a:pt x="2992" y="14730"/>
                  </a:cubicBezTo>
                  <a:cubicBezTo>
                    <a:pt x="1760" y="13789"/>
                    <a:pt x="1760" y="12266"/>
                    <a:pt x="2992" y="11326"/>
                  </a:cubicBezTo>
                  <a:cubicBezTo>
                    <a:pt x="2997" y="11323"/>
                    <a:pt x="2998" y="11319"/>
                    <a:pt x="3002" y="11316"/>
                  </a:cubicBezTo>
                  <a:cubicBezTo>
                    <a:pt x="3048" y="11296"/>
                    <a:pt x="3065" y="11273"/>
                    <a:pt x="3106" y="11252"/>
                  </a:cubicBezTo>
                  <a:lnTo>
                    <a:pt x="0" y="11252"/>
                  </a:lnTo>
                  <a:close/>
                </a:path>
              </a:pathLst>
            </a:cu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Avenir"/>
                <a:ea typeface="Avenir"/>
                <a:cs typeface="Avenir"/>
                <a:sym typeface="Avenir"/>
              </a:endParaRPr>
            </a:p>
          </p:txBody>
        </p:sp>
        <p:pic>
          <p:nvPicPr>
            <p:cNvPr id="326" name="Google Shape;326;p9" descr="Arrow: Straight"/>
            <p:cNvPicPr preferRelativeResize="0"/>
            <p:nvPr/>
          </p:nvPicPr>
          <p:blipFill rotWithShape="1">
            <a:blip r:embed="rId8">
              <a:alphaModFix/>
            </a:blip>
            <a:srcRect/>
            <a:stretch/>
          </p:blipFill>
          <p:spPr>
            <a:xfrm rot="10800000">
              <a:off x="7367769" y="3424705"/>
              <a:ext cx="720000" cy="720000"/>
            </a:xfrm>
            <a:prstGeom prst="rect">
              <a:avLst/>
            </a:prstGeom>
            <a:noFill/>
            <a:ln>
              <a:noFill/>
            </a:ln>
          </p:spPr>
        </p:pic>
      </p:grpSp>
      <p:grpSp>
        <p:nvGrpSpPr>
          <p:cNvPr id="327" name="Google Shape;327;p9"/>
          <p:cNvGrpSpPr/>
          <p:nvPr/>
        </p:nvGrpSpPr>
        <p:grpSpPr>
          <a:xfrm>
            <a:off x="888620" y="3357339"/>
            <a:ext cx="7229600" cy="1445611"/>
            <a:chOff x="110524" y="4506697"/>
            <a:chExt cx="9666667" cy="1927482"/>
          </a:xfrm>
        </p:grpSpPr>
        <p:sp>
          <p:nvSpPr>
            <p:cNvPr id="328" name="Google Shape;328;p9"/>
            <p:cNvSpPr txBox="1"/>
            <p:nvPr/>
          </p:nvSpPr>
          <p:spPr>
            <a:xfrm>
              <a:off x="443570" y="4589770"/>
              <a:ext cx="9333621" cy="1761329"/>
            </a:xfrm>
            <a:prstGeom prst="rect">
              <a:avLst/>
            </a:prstGeom>
            <a:noFill/>
            <a:ln>
              <a:noFill/>
            </a:ln>
          </p:spPr>
          <p:txBody>
            <a:bodyPr spcFirstLastPara="1" wrap="square" lIns="0" tIns="0" rIns="0" bIns="0" anchor="t" anchorCtr="0">
              <a:noAutofit/>
            </a:bodyPr>
            <a:lstStyle/>
            <a:p>
              <a:pPr marL="2701" marR="0" lvl="1" indent="0" algn="l" rtl="0">
                <a:spcBef>
                  <a:spcPts val="450"/>
                </a:spcBef>
                <a:spcAft>
                  <a:spcPts val="0"/>
                </a:spcAft>
                <a:buNone/>
              </a:pPr>
              <a:r>
                <a:rPr lang="en-US" sz="1200" b="1" i="0" u="none" strike="noStrike" cap="none">
                  <a:solidFill>
                    <a:srgbClr val="C00000"/>
                  </a:solidFill>
                  <a:latin typeface="Arial"/>
                  <a:ea typeface="Arial"/>
                  <a:cs typeface="Arial"/>
                  <a:sym typeface="Arial"/>
                </a:rPr>
                <a:t>Keep in mind: </a:t>
              </a:r>
              <a:endParaRPr/>
            </a:p>
            <a:p>
              <a:pPr marL="457200" marR="0" lvl="1" indent="-228600" algn="l" rtl="0">
                <a:spcBef>
                  <a:spcPts val="450"/>
                </a:spcBef>
                <a:spcAft>
                  <a:spcPts val="0"/>
                </a:spcAft>
                <a:buClr>
                  <a:srgbClr val="B92327"/>
                </a:buClr>
                <a:buSzPts val="2500"/>
                <a:buFont typeface="Noto Sans Symbols"/>
                <a:buChar char="▪"/>
              </a:pPr>
              <a:r>
                <a:rPr lang="en-US" sz="1200" b="0" i="0" u="none" strike="noStrike" cap="none">
                  <a:solidFill>
                    <a:srgbClr val="000000"/>
                  </a:solidFill>
                  <a:latin typeface="Arial"/>
                  <a:ea typeface="Arial"/>
                  <a:cs typeface="Arial"/>
                  <a:sym typeface="Arial"/>
                </a:rPr>
                <a:t>There are </a:t>
              </a:r>
              <a:r>
                <a:rPr lang="en-US" sz="1200" b="1" i="0" u="none" strike="noStrike" cap="none">
                  <a:solidFill>
                    <a:srgbClr val="000000"/>
                  </a:solidFill>
                  <a:latin typeface="Arial"/>
                  <a:ea typeface="Arial"/>
                  <a:cs typeface="Arial"/>
                  <a:sym typeface="Arial"/>
                </a:rPr>
                <a:t>no right and wrong </a:t>
              </a:r>
              <a:r>
                <a:rPr lang="en-US" sz="1200" b="0" i="0" u="none" strike="noStrike" cap="none">
                  <a:solidFill>
                    <a:srgbClr val="000000"/>
                  </a:solidFill>
                  <a:latin typeface="Arial"/>
                  <a:ea typeface="Arial"/>
                  <a:cs typeface="Arial"/>
                  <a:sym typeface="Arial"/>
                </a:rPr>
                <a:t>answers (high and low are not ratings) </a:t>
              </a:r>
              <a:endParaRPr/>
            </a:p>
            <a:p>
              <a:pPr marL="457200" marR="0" lvl="1" indent="-228600" algn="l" rtl="0">
                <a:spcBef>
                  <a:spcPts val="450"/>
                </a:spcBef>
                <a:spcAft>
                  <a:spcPts val="0"/>
                </a:spcAft>
                <a:buClr>
                  <a:srgbClr val="B92327"/>
                </a:buClr>
                <a:buSzPts val="2500"/>
                <a:buFont typeface="Noto Sans Symbols"/>
                <a:buChar char="▪"/>
              </a:pPr>
              <a:r>
                <a:rPr lang="en-US" sz="1200" b="0" i="0" u="none" strike="noStrike" cap="none">
                  <a:solidFill>
                    <a:srgbClr val="000000"/>
                  </a:solidFill>
                  <a:latin typeface="Arial"/>
                  <a:ea typeface="Arial"/>
                  <a:cs typeface="Arial"/>
                  <a:sym typeface="Arial"/>
                </a:rPr>
                <a:t>There are infinite combinations of Big Five traits just as </a:t>
              </a:r>
              <a:r>
                <a:rPr lang="en-US" sz="1200" b="1" i="0" u="none" strike="noStrike" cap="none">
                  <a:solidFill>
                    <a:srgbClr val="000000"/>
                  </a:solidFill>
                  <a:latin typeface="Arial"/>
                  <a:ea typeface="Arial"/>
                  <a:cs typeface="Arial"/>
                  <a:sym typeface="Arial"/>
                </a:rPr>
                <a:t>every personality is unique </a:t>
              </a:r>
              <a:endParaRPr/>
            </a:p>
            <a:p>
              <a:pPr marL="457200" marR="0" lvl="1" indent="-228600" algn="l" rtl="0">
                <a:spcBef>
                  <a:spcPts val="450"/>
                </a:spcBef>
                <a:spcAft>
                  <a:spcPts val="0"/>
                </a:spcAft>
                <a:buClr>
                  <a:srgbClr val="B92327"/>
                </a:buClr>
                <a:buSzPts val="2500"/>
                <a:buFont typeface="Noto Sans Symbols"/>
                <a:buChar char="▪"/>
              </a:pPr>
              <a:r>
                <a:rPr lang="en-US" sz="1200" b="0" i="0" u="none" strike="noStrike" cap="none">
                  <a:solidFill>
                    <a:srgbClr val="000000"/>
                  </a:solidFill>
                  <a:latin typeface="Arial"/>
                  <a:ea typeface="Arial"/>
                  <a:cs typeface="Arial"/>
                  <a:sym typeface="Arial"/>
                </a:rPr>
                <a:t>For the assessment: </a:t>
              </a:r>
              <a:r>
                <a:rPr lang="en-US" sz="1200" b="1" i="0" u="none" strike="noStrike" cap="none">
                  <a:solidFill>
                    <a:srgbClr val="000000"/>
                  </a:solidFill>
                  <a:latin typeface="Arial"/>
                  <a:ea typeface="Arial"/>
                  <a:cs typeface="Arial"/>
                  <a:sym typeface="Arial"/>
                </a:rPr>
                <a:t>garbage in, garbage out </a:t>
              </a:r>
              <a:endParaRPr/>
            </a:p>
            <a:p>
              <a:pPr marL="457200" marR="0" lvl="1" indent="-228600" algn="l" rtl="0">
                <a:spcBef>
                  <a:spcPts val="450"/>
                </a:spcBef>
                <a:spcAft>
                  <a:spcPts val="0"/>
                </a:spcAft>
                <a:buClr>
                  <a:srgbClr val="B92327"/>
                </a:buClr>
                <a:buSzPts val="2500"/>
                <a:buFont typeface="Noto Sans Symbols"/>
                <a:buChar char="▪"/>
              </a:pPr>
              <a:r>
                <a:rPr lang="en-US" sz="1200" b="1" i="0" u="none" strike="noStrike" cap="none">
                  <a:solidFill>
                    <a:srgbClr val="000000"/>
                  </a:solidFill>
                  <a:latin typeface="Arial"/>
                  <a:ea typeface="Arial"/>
                  <a:cs typeface="Arial"/>
                  <a:sym typeface="Arial"/>
                </a:rPr>
                <a:t>Personality is just one </a:t>
              </a:r>
              <a:r>
                <a:rPr lang="en-US" sz="1200" b="0" i="0" u="none" strike="noStrike" cap="none">
                  <a:solidFill>
                    <a:srgbClr val="000000"/>
                  </a:solidFill>
                  <a:latin typeface="Arial"/>
                  <a:ea typeface="Arial"/>
                  <a:cs typeface="Arial"/>
                  <a:sym typeface="Arial"/>
                </a:rPr>
                <a:t>of the factors determining success</a:t>
              </a:r>
              <a:endParaRPr sz="1200" b="0" i="0" u="none" strike="noStrike" cap="none">
                <a:solidFill>
                  <a:srgbClr val="000000"/>
                </a:solidFill>
                <a:latin typeface="Arial"/>
                <a:ea typeface="Arial"/>
                <a:cs typeface="Arial"/>
                <a:sym typeface="Arial"/>
              </a:endParaRPr>
            </a:p>
          </p:txBody>
        </p:sp>
        <p:sp>
          <p:nvSpPr>
            <p:cNvPr id="329" name="Google Shape;329;p9"/>
            <p:cNvSpPr/>
            <p:nvPr/>
          </p:nvSpPr>
          <p:spPr>
            <a:xfrm>
              <a:off x="110524" y="4506697"/>
              <a:ext cx="9483282" cy="1927482"/>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grpSp>
      <p:pic>
        <p:nvPicPr>
          <p:cNvPr id="330" name="Google Shape;330;p9"/>
          <p:cNvPicPr preferRelativeResize="0"/>
          <p:nvPr/>
        </p:nvPicPr>
        <p:blipFill rotWithShape="1">
          <a:blip r:embed="rId9">
            <a:alphaModFix/>
          </a:blip>
          <a:srcRect/>
          <a:stretch/>
        </p:blipFill>
        <p:spPr>
          <a:xfrm>
            <a:off x="8241789" y="179306"/>
            <a:ext cx="799798" cy="513507"/>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0"/>
          <p:cNvSpPr/>
          <p:nvPr/>
        </p:nvSpPr>
        <p:spPr>
          <a:xfrm>
            <a:off x="776777" y="1651410"/>
            <a:ext cx="2295728" cy="2892004"/>
          </a:xfrm>
          <a:prstGeom prst="rect">
            <a:avLst/>
          </a:prstGeom>
          <a:solidFill>
            <a:srgbClr val="FBE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24"/>
              <a:buFont typeface="Arial"/>
              <a:buNone/>
            </a:pPr>
            <a:endParaRPr sz="1224" b="0" i="0" u="none" strike="noStrike" cap="none">
              <a:solidFill>
                <a:srgbClr val="000000"/>
              </a:solidFill>
              <a:latin typeface="Arial"/>
              <a:ea typeface="Arial"/>
              <a:cs typeface="Arial"/>
              <a:sym typeface="Arial"/>
            </a:endParaRPr>
          </a:p>
        </p:txBody>
      </p:sp>
      <p:sp>
        <p:nvSpPr>
          <p:cNvPr id="337" name="Google Shape;337;p10"/>
          <p:cNvSpPr/>
          <p:nvPr/>
        </p:nvSpPr>
        <p:spPr>
          <a:xfrm>
            <a:off x="1152486" y="1832624"/>
            <a:ext cx="1544309" cy="2514760"/>
          </a:xfrm>
          <a:prstGeom prst="rect">
            <a:avLst/>
          </a:prstGeom>
          <a:noFill/>
          <a:ln>
            <a:noFill/>
          </a:ln>
        </p:spPr>
        <p:txBody>
          <a:bodyPr spcFirstLastPara="1" wrap="square" lIns="91425" tIns="45700" rIns="91425" bIns="45700" anchor="ctr" anchorCtr="0">
            <a:noAutofit/>
          </a:bodyPr>
          <a:lstStyle/>
          <a:p>
            <a:pPr marL="259876" marR="0" lvl="1" indent="-257175" algn="l" rtl="0">
              <a:lnSpc>
                <a:spcPct val="100000"/>
              </a:lnSpc>
              <a:spcBef>
                <a:spcPts val="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Sociable </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Outgoing </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Energetic </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Talkative </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Affectionate </a:t>
            </a:r>
            <a:endParaRPr/>
          </a:p>
          <a:p>
            <a:pPr marL="259876" marR="0" lvl="1" indent="-257175" algn="l" rtl="0">
              <a:lnSpc>
                <a:spcPct val="100000"/>
              </a:lnSpc>
              <a:spcBef>
                <a:spcPts val="450"/>
              </a:spcBef>
              <a:spcAft>
                <a:spcPts val="0"/>
              </a:spcAft>
              <a:buClr>
                <a:srgbClr val="B92327"/>
              </a:buClr>
              <a:buSzPts val="2500"/>
              <a:buFont typeface="Arial"/>
              <a:buChar char="•"/>
            </a:pPr>
            <a:r>
              <a:rPr lang="en-US" sz="1500" b="0" i="0" u="none" strike="noStrike" cap="none">
                <a:solidFill>
                  <a:srgbClr val="000000"/>
                </a:solidFill>
                <a:latin typeface="Arial"/>
                <a:ea typeface="Arial"/>
                <a:cs typeface="Arial"/>
                <a:sym typeface="Arial"/>
              </a:rPr>
              <a:t>Friendly </a:t>
            </a:r>
            <a:endParaRPr/>
          </a:p>
        </p:txBody>
      </p:sp>
      <p:sp>
        <p:nvSpPr>
          <p:cNvPr id="338" name="Google Shape;338;p10"/>
          <p:cNvSpPr txBox="1"/>
          <p:nvPr/>
        </p:nvSpPr>
        <p:spPr>
          <a:xfrm>
            <a:off x="479426" y="4851692"/>
            <a:ext cx="139012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Source: Lebowitz, 2016</a:t>
            </a:r>
            <a:endParaRPr sz="900" b="0" i="0" u="none" strike="noStrike" cap="none">
              <a:solidFill>
                <a:srgbClr val="000000"/>
              </a:solidFill>
              <a:latin typeface="Arial"/>
              <a:ea typeface="Arial"/>
              <a:cs typeface="Arial"/>
              <a:sym typeface="Arial"/>
            </a:endParaRPr>
          </a:p>
        </p:txBody>
      </p:sp>
      <p:pic>
        <p:nvPicPr>
          <p:cNvPr id="339" name="Google Shape;339;p10" descr="Extroversion big 5 personality"/>
          <p:cNvPicPr preferRelativeResize="0"/>
          <p:nvPr/>
        </p:nvPicPr>
        <p:blipFill rotWithShape="1">
          <a:blip r:embed="rId3">
            <a:alphaModFix/>
          </a:blip>
          <a:srcRect/>
          <a:stretch/>
        </p:blipFill>
        <p:spPr>
          <a:xfrm>
            <a:off x="3924607" y="1832624"/>
            <a:ext cx="4317182" cy="215859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40" name="Google Shape;340;p10"/>
          <p:cNvSpPr txBox="1"/>
          <p:nvPr/>
        </p:nvSpPr>
        <p:spPr>
          <a:xfrm>
            <a:off x="332676" y="294829"/>
            <a:ext cx="810959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strike="noStrike" cap="none">
                <a:solidFill>
                  <a:srgbClr val="595959"/>
                </a:solidFill>
                <a:latin typeface="Arial"/>
                <a:ea typeface="Arial"/>
                <a:cs typeface="Arial"/>
                <a:sym typeface="Arial"/>
              </a:rPr>
              <a:t>Extraversion</a:t>
            </a:r>
            <a:endParaRPr/>
          </a:p>
        </p:txBody>
      </p:sp>
      <p:sp>
        <p:nvSpPr>
          <p:cNvPr id="341" name="Google Shape;341;p10"/>
          <p:cNvSpPr txBox="1"/>
          <p:nvPr/>
        </p:nvSpPr>
        <p:spPr>
          <a:xfrm>
            <a:off x="517205" y="710424"/>
            <a:ext cx="8109590" cy="365712"/>
          </a:xfrm>
          <a:prstGeom prst="rect">
            <a:avLst/>
          </a:prstGeom>
          <a:noFill/>
          <a:ln>
            <a:noFill/>
          </a:ln>
        </p:spPr>
        <p:txBody>
          <a:bodyPr spcFirstLastPara="1" wrap="square" lIns="0" tIns="0" rIns="0" bIns="0" anchor="t" anchorCtr="0">
            <a:noAutofit/>
          </a:bodyPr>
          <a:lstStyle/>
          <a:p>
            <a:pPr marL="2701" marR="0" lvl="1" indent="0" algn="ctr" rtl="0">
              <a:lnSpc>
                <a:spcPct val="100000"/>
              </a:lnSpc>
              <a:spcBef>
                <a:spcPts val="450"/>
              </a:spcBef>
              <a:spcAft>
                <a:spcPts val="0"/>
              </a:spcAft>
              <a:buClr>
                <a:srgbClr val="B92327"/>
              </a:buClr>
              <a:buSzPts val="2500"/>
              <a:buFont typeface="Calibri"/>
              <a:buNone/>
            </a:pPr>
            <a:r>
              <a:rPr lang="en-US" sz="1500" b="0" i="1" u="none" strike="noStrike" cap="none">
                <a:solidFill>
                  <a:srgbClr val="000000"/>
                </a:solidFill>
                <a:latin typeface="Calibri"/>
                <a:ea typeface="Calibri"/>
                <a:cs typeface="Calibri"/>
                <a:sym typeface="Calibri"/>
              </a:rPr>
              <a:t>In general, extroverts draw energy or “recharge” from interacting with others, while introverts get tired from interacting with others and replenish their energy from solitude</a:t>
            </a:r>
            <a:endParaRPr/>
          </a:p>
          <a:p>
            <a:pPr marL="2701" marR="0" lvl="1" indent="0" algn="ctr" rtl="0">
              <a:lnSpc>
                <a:spcPct val="100000"/>
              </a:lnSpc>
              <a:spcBef>
                <a:spcPts val="450"/>
              </a:spcBef>
              <a:spcAft>
                <a:spcPts val="0"/>
              </a:spcAft>
              <a:buClr>
                <a:srgbClr val="B92327"/>
              </a:buClr>
              <a:buSzPts val="2500"/>
              <a:buFont typeface="Arial"/>
              <a:buNone/>
            </a:pPr>
            <a:endParaRPr sz="1500" b="1" i="1" u="none" strike="noStrike" cap="none">
              <a:solidFill>
                <a:srgbClr val="000000"/>
              </a:solidFill>
              <a:latin typeface="Calibri"/>
              <a:ea typeface="Calibri"/>
              <a:cs typeface="Calibri"/>
              <a:sym typeface="Calibri"/>
            </a:endParaRPr>
          </a:p>
        </p:txBody>
      </p:sp>
      <p:pic>
        <p:nvPicPr>
          <p:cNvPr id="342" name="Google Shape;342;p10"/>
          <p:cNvPicPr preferRelativeResize="0"/>
          <p:nvPr/>
        </p:nvPicPr>
        <p:blipFill rotWithShape="1">
          <a:blip r:embed="rId4">
            <a:alphaModFix/>
          </a:blip>
          <a:srcRect/>
          <a:stretch/>
        </p:blipFill>
        <p:spPr>
          <a:xfrm>
            <a:off x="8241789" y="179306"/>
            <a:ext cx="799798" cy="513507"/>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Antler_CF_NRO394">
  <a:themeElements>
    <a:clrScheme name="Antler">
      <a:dk1>
        <a:srgbClr val="000000"/>
      </a:dk1>
      <a:lt1>
        <a:srgbClr val="FFFFFF"/>
      </a:lt1>
      <a:dk2>
        <a:srgbClr val="B92327"/>
      </a:dk2>
      <a:lt2>
        <a:srgbClr val="FFFFFF"/>
      </a:lt2>
      <a:accent1>
        <a:srgbClr val="CFCFCF"/>
      </a:accent1>
      <a:accent2>
        <a:srgbClr val="EF7D7D"/>
      </a:accent2>
      <a:accent3>
        <a:srgbClr val="E94545"/>
      </a:accent3>
      <a:accent4>
        <a:srgbClr val="B92327"/>
      </a:accent4>
      <a:accent5>
        <a:srgbClr val="751727"/>
      </a:accent5>
      <a:accent6>
        <a:srgbClr val="808080"/>
      </a:accent6>
      <a:hlink>
        <a:srgbClr val="E94545"/>
      </a:hlink>
      <a:folHlink>
        <a:srgbClr val="B923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ntler_CF_NRO394">
  <a:themeElements>
    <a:clrScheme name="Antler">
      <a:dk1>
        <a:srgbClr val="000000"/>
      </a:dk1>
      <a:lt1>
        <a:srgbClr val="FFFFFF"/>
      </a:lt1>
      <a:dk2>
        <a:srgbClr val="B92327"/>
      </a:dk2>
      <a:lt2>
        <a:srgbClr val="FFFFFF"/>
      </a:lt2>
      <a:accent1>
        <a:srgbClr val="CFCFCF"/>
      </a:accent1>
      <a:accent2>
        <a:srgbClr val="EF7D7D"/>
      </a:accent2>
      <a:accent3>
        <a:srgbClr val="E94545"/>
      </a:accent3>
      <a:accent4>
        <a:srgbClr val="B92327"/>
      </a:accent4>
      <a:accent5>
        <a:srgbClr val="751727"/>
      </a:accent5>
      <a:accent6>
        <a:srgbClr val="808080"/>
      </a:accent6>
      <a:hlink>
        <a:srgbClr val="E94545"/>
      </a:hlink>
      <a:folHlink>
        <a:srgbClr val="B923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ntler_CF_NRO394">
  <a:themeElements>
    <a:clrScheme name="Antler">
      <a:dk1>
        <a:srgbClr val="000000"/>
      </a:dk1>
      <a:lt1>
        <a:srgbClr val="FFFFFF"/>
      </a:lt1>
      <a:dk2>
        <a:srgbClr val="B92327"/>
      </a:dk2>
      <a:lt2>
        <a:srgbClr val="FFFFFF"/>
      </a:lt2>
      <a:accent1>
        <a:srgbClr val="CFCFCF"/>
      </a:accent1>
      <a:accent2>
        <a:srgbClr val="EF7D7D"/>
      </a:accent2>
      <a:accent3>
        <a:srgbClr val="E94545"/>
      </a:accent3>
      <a:accent4>
        <a:srgbClr val="B92327"/>
      </a:accent4>
      <a:accent5>
        <a:srgbClr val="751727"/>
      </a:accent5>
      <a:accent6>
        <a:srgbClr val="808080"/>
      </a:accent6>
      <a:hlink>
        <a:srgbClr val="E94545"/>
      </a:hlink>
      <a:folHlink>
        <a:srgbClr val="B923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Antler_CF_NRO394">
  <a:themeElements>
    <a:clrScheme name="Antler">
      <a:dk1>
        <a:srgbClr val="000000"/>
      </a:dk1>
      <a:lt1>
        <a:srgbClr val="FFFFFF"/>
      </a:lt1>
      <a:dk2>
        <a:srgbClr val="B92327"/>
      </a:dk2>
      <a:lt2>
        <a:srgbClr val="FFFFFF"/>
      </a:lt2>
      <a:accent1>
        <a:srgbClr val="CFCFCF"/>
      </a:accent1>
      <a:accent2>
        <a:srgbClr val="EF7D7D"/>
      </a:accent2>
      <a:accent3>
        <a:srgbClr val="E94545"/>
      </a:accent3>
      <a:accent4>
        <a:srgbClr val="B92327"/>
      </a:accent4>
      <a:accent5>
        <a:srgbClr val="751727"/>
      </a:accent5>
      <a:accent6>
        <a:srgbClr val="808080"/>
      </a:accent6>
      <a:hlink>
        <a:srgbClr val="E94545"/>
      </a:hlink>
      <a:folHlink>
        <a:srgbClr val="B923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3189</Words>
  <Application>Microsoft Office PowerPoint</Application>
  <PresentationFormat>On-screen Show (16:9)</PresentationFormat>
  <Paragraphs>578</Paragraphs>
  <Slides>42</Slides>
  <Notes>41</Notes>
  <HiddenSlides>1</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42</vt:i4>
      </vt:variant>
    </vt:vector>
  </HeadingPairs>
  <TitlesOfParts>
    <vt:vector size="55" baseType="lpstr">
      <vt:lpstr>Arial</vt:lpstr>
      <vt:lpstr>Avenir</vt:lpstr>
      <vt:lpstr>Calibri</vt:lpstr>
      <vt:lpstr>Courier New</vt:lpstr>
      <vt:lpstr>Georgia</vt:lpstr>
      <vt:lpstr>Maven Pro</vt:lpstr>
      <vt:lpstr>Noto Sans Symbols</vt:lpstr>
      <vt:lpstr>Open Sans</vt:lpstr>
      <vt:lpstr>Antler_CF_NRO394</vt:lpstr>
      <vt:lpstr>1_Antler_CF_NRO394</vt:lpstr>
      <vt:lpstr>Antler_CF_NRO394</vt:lpstr>
      <vt:lpstr>2_Antler_CF_NRO394</vt:lpstr>
      <vt:lpstr>TCLayout.ActiveDocument.1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OCEAN: The Big Five Taxonomy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mayenew</dc:creator>
  <cp:lastModifiedBy>Melalite Ayenew</cp:lastModifiedBy>
  <cp:revision>16</cp:revision>
  <dcterms:created xsi:type="dcterms:W3CDTF">2018-06-06T23:02:26Z</dcterms:created>
  <dcterms:modified xsi:type="dcterms:W3CDTF">2020-09-09T15:14:31Z</dcterms:modified>
</cp:coreProperties>
</file>